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7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F864EAF0-7FDA-4061-97E6-7DF929D1A9AA}" type="datetimeFigureOut">
              <a:rPr lang="el-GR" smtClean="0"/>
              <a:t>14/5/2024</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0A37961B-8C21-44F8-87AA-E9A096B2F3A0}" type="slidenum">
              <a:rPr lang="el-GR" smtClean="0"/>
              <a:t>‹#›</a:t>
            </a:fld>
            <a:endParaRPr lang="el-GR"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3999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dirty="0"/>
              <a:t>Κάντε κλικ στο εικονίδιο για να προσθέσετε εικόνα</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F864EAF0-7FDA-4061-97E6-7DF929D1A9AA}" type="datetimeFigureOut">
              <a:rPr lang="el-GR" smtClean="0"/>
              <a:t>14/5/2024</a:t>
            </a:fld>
            <a:endParaRPr lang="el-GR" dirty="0"/>
          </a:p>
        </p:txBody>
      </p:sp>
      <p:sp>
        <p:nvSpPr>
          <p:cNvPr id="4" name="Footer Placeholder 3"/>
          <p:cNvSpPr>
            <a:spLocks noGrp="1"/>
          </p:cNvSpPr>
          <p:nvPr>
            <p:ph type="ftr" sz="quarter" idx="11"/>
          </p:nvPr>
        </p:nvSpPr>
        <p:spPr/>
        <p:txBody>
          <a:bodyPr/>
          <a:lstStyle/>
          <a:p>
            <a:endParaRPr lang="el-GR" dirty="0"/>
          </a:p>
        </p:txBody>
      </p:sp>
      <p:sp>
        <p:nvSpPr>
          <p:cNvPr id="5" name="Slide Number Placeholder 4"/>
          <p:cNvSpPr>
            <a:spLocks noGrp="1"/>
          </p:cNvSpPr>
          <p:nvPr>
            <p:ph type="sldNum" sz="quarter" idx="12"/>
          </p:nvPr>
        </p:nvSpPr>
        <p:spPr/>
        <p:txBody>
          <a:bodyPr/>
          <a:lstStyle/>
          <a:p>
            <a:fld id="{0A37961B-8C21-44F8-87AA-E9A096B2F3A0}" type="slidenum">
              <a:rPr lang="el-GR" smtClean="0"/>
              <a:t>‹#›</a:t>
            </a:fld>
            <a:endParaRPr lang="el-GR" dirty="0"/>
          </a:p>
        </p:txBody>
      </p:sp>
    </p:spTree>
    <p:extLst>
      <p:ext uri="{BB962C8B-B14F-4D97-AF65-F5344CB8AC3E}">
        <p14:creationId xmlns:p14="http://schemas.microsoft.com/office/powerpoint/2010/main" val="2037614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F864EAF0-7FDA-4061-97E6-7DF929D1A9AA}" type="datetimeFigureOut">
              <a:rPr lang="el-GR" smtClean="0"/>
              <a:t>14/5/2024</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0A37961B-8C21-44F8-87AA-E9A096B2F3A0}" type="slidenum">
              <a:rPr lang="el-GR" smtClean="0"/>
              <a:t>‹#›</a:t>
            </a:fld>
            <a:endParaRPr lang="el-GR" dirty="0"/>
          </a:p>
        </p:txBody>
      </p:sp>
    </p:spTree>
    <p:extLst>
      <p:ext uri="{BB962C8B-B14F-4D97-AF65-F5344CB8AC3E}">
        <p14:creationId xmlns:p14="http://schemas.microsoft.com/office/powerpoint/2010/main" val="776207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F864EAF0-7FDA-4061-97E6-7DF929D1A9AA}" type="datetimeFigureOut">
              <a:rPr lang="el-GR" smtClean="0"/>
              <a:t>14/5/2024</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0A37961B-8C21-44F8-87AA-E9A096B2F3A0}" type="slidenum">
              <a:rPr lang="el-GR" smtClean="0"/>
              <a:t>‹#›</a:t>
            </a:fld>
            <a:endParaRPr lang="el-GR"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791018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F864EAF0-7FDA-4061-97E6-7DF929D1A9AA}" type="datetimeFigureOut">
              <a:rPr lang="el-GR" smtClean="0"/>
              <a:t>14/5/2024</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0A37961B-8C21-44F8-87AA-E9A096B2F3A0}" type="slidenum">
              <a:rPr lang="el-GR" smtClean="0"/>
              <a:t>‹#›</a:t>
            </a:fld>
            <a:endParaRPr lang="el-GR" dirty="0"/>
          </a:p>
        </p:txBody>
      </p:sp>
    </p:spTree>
    <p:extLst>
      <p:ext uri="{BB962C8B-B14F-4D97-AF65-F5344CB8AC3E}">
        <p14:creationId xmlns:p14="http://schemas.microsoft.com/office/powerpoint/2010/main" val="1891966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l-GR"/>
              <a:t>Στυλ κειμένου υποδείγματος</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F864EAF0-7FDA-4061-97E6-7DF929D1A9AA}" type="datetimeFigureOut">
              <a:rPr lang="el-GR" smtClean="0"/>
              <a:t>14/5/2024</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0A37961B-8C21-44F8-87AA-E9A096B2F3A0}" type="slidenum">
              <a:rPr lang="el-GR" smtClean="0"/>
              <a:t>‹#›</a:t>
            </a:fld>
            <a:endParaRPr lang="el-GR"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775029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l-GR"/>
              <a:t>Στυλ κειμένου υποδείγματος</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F864EAF0-7FDA-4061-97E6-7DF929D1A9AA}" type="datetimeFigureOut">
              <a:rPr lang="el-GR" smtClean="0"/>
              <a:t>14/5/2024</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0A37961B-8C21-44F8-87AA-E9A096B2F3A0}" type="slidenum">
              <a:rPr lang="el-GR" smtClean="0"/>
              <a:t>‹#›</a:t>
            </a:fld>
            <a:endParaRPr lang="el-GR" dirty="0"/>
          </a:p>
        </p:txBody>
      </p:sp>
    </p:spTree>
    <p:extLst>
      <p:ext uri="{BB962C8B-B14F-4D97-AF65-F5344CB8AC3E}">
        <p14:creationId xmlns:p14="http://schemas.microsoft.com/office/powerpoint/2010/main" val="37429234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F864EAF0-7FDA-4061-97E6-7DF929D1A9AA}" type="datetimeFigureOut">
              <a:rPr lang="el-GR" smtClean="0"/>
              <a:t>14/5/2024</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0A37961B-8C21-44F8-87AA-E9A096B2F3A0}" type="slidenum">
              <a:rPr lang="el-GR" smtClean="0"/>
              <a:t>‹#›</a:t>
            </a:fld>
            <a:endParaRPr lang="el-GR" dirty="0"/>
          </a:p>
        </p:txBody>
      </p:sp>
    </p:spTree>
    <p:extLst>
      <p:ext uri="{BB962C8B-B14F-4D97-AF65-F5344CB8AC3E}">
        <p14:creationId xmlns:p14="http://schemas.microsoft.com/office/powerpoint/2010/main" val="1518489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F864EAF0-7FDA-4061-97E6-7DF929D1A9AA}" type="datetimeFigureOut">
              <a:rPr lang="el-GR" smtClean="0"/>
              <a:t>14/5/2024</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0A37961B-8C21-44F8-87AA-E9A096B2F3A0}" type="slidenum">
              <a:rPr lang="el-GR" smtClean="0"/>
              <a:t>‹#›</a:t>
            </a:fld>
            <a:endParaRPr lang="el-GR" dirty="0"/>
          </a:p>
        </p:txBody>
      </p:sp>
    </p:spTree>
    <p:extLst>
      <p:ext uri="{BB962C8B-B14F-4D97-AF65-F5344CB8AC3E}">
        <p14:creationId xmlns:p14="http://schemas.microsoft.com/office/powerpoint/2010/main" val="3116127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F864EAF0-7FDA-4061-97E6-7DF929D1A9AA}" type="datetimeFigureOut">
              <a:rPr lang="el-GR" smtClean="0"/>
              <a:t>14/5/2024</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0A37961B-8C21-44F8-87AA-E9A096B2F3A0}" type="slidenum">
              <a:rPr lang="el-GR" smtClean="0"/>
              <a:t>‹#›</a:t>
            </a:fld>
            <a:endParaRPr lang="el-GR" dirty="0"/>
          </a:p>
        </p:txBody>
      </p:sp>
    </p:spTree>
    <p:extLst>
      <p:ext uri="{BB962C8B-B14F-4D97-AF65-F5344CB8AC3E}">
        <p14:creationId xmlns:p14="http://schemas.microsoft.com/office/powerpoint/2010/main" val="3512499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F864EAF0-7FDA-4061-97E6-7DF929D1A9AA}" type="datetimeFigureOut">
              <a:rPr lang="el-GR" smtClean="0"/>
              <a:t>14/5/2024</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0A37961B-8C21-44F8-87AA-E9A096B2F3A0}" type="slidenum">
              <a:rPr lang="el-GR" smtClean="0"/>
              <a:t>‹#›</a:t>
            </a:fld>
            <a:endParaRPr lang="el-GR" dirty="0"/>
          </a:p>
        </p:txBody>
      </p:sp>
    </p:spTree>
    <p:extLst>
      <p:ext uri="{BB962C8B-B14F-4D97-AF65-F5344CB8AC3E}">
        <p14:creationId xmlns:p14="http://schemas.microsoft.com/office/powerpoint/2010/main" val="54202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F864EAF0-7FDA-4061-97E6-7DF929D1A9AA}" type="datetimeFigureOut">
              <a:rPr lang="el-GR" smtClean="0"/>
              <a:t>14/5/2024</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0A37961B-8C21-44F8-87AA-E9A096B2F3A0}" type="slidenum">
              <a:rPr lang="el-GR" smtClean="0"/>
              <a:t>‹#›</a:t>
            </a:fld>
            <a:endParaRPr lang="el-GR" dirty="0"/>
          </a:p>
        </p:txBody>
      </p:sp>
    </p:spTree>
    <p:extLst>
      <p:ext uri="{BB962C8B-B14F-4D97-AF65-F5344CB8AC3E}">
        <p14:creationId xmlns:p14="http://schemas.microsoft.com/office/powerpoint/2010/main" val="2451075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F864EAF0-7FDA-4061-97E6-7DF929D1A9AA}" type="datetimeFigureOut">
              <a:rPr lang="el-GR" smtClean="0"/>
              <a:t>14/5/2024</a:t>
            </a:fld>
            <a:endParaRPr lang="el-GR" dirty="0"/>
          </a:p>
        </p:txBody>
      </p:sp>
      <p:sp>
        <p:nvSpPr>
          <p:cNvPr id="8" name="Footer Placeholder 7"/>
          <p:cNvSpPr>
            <a:spLocks noGrp="1"/>
          </p:cNvSpPr>
          <p:nvPr>
            <p:ph type="ftr" sz="quarter" idx="11"/>
          </p:nvPr>
        </p:nvSpPr>
        <p:spPr/>
        <p:txBody>
          <a:bodyPr/>
          <a:lstStyle/>
          <a:p>
            <a:endParaRPr lang="el-GR" dirty="0"/>
          </a:p>
        </p:txBody>
      </p:sp>
      <p:sp>
        <p:nvSpPr>
          <p:cNvPr id="9" name="Slide Number Placeholder 8"/>
          <p:cNvSpPr>
            <a:spLocks noGrp="1"/>
          </p:cNvSpPr>
          <p:nvPr>
            <p:ph type="sldNum" sz="quarter" idx="12"/>
          </p:nvPr>
        </p:nvSpPr>
        <p:spPr/>
        <p:txBody>
          <a:bodyPr/>
          <a:lstStyle/>
          <a:p>
            <a:fld id="{0A37961B-8C21-44F8-87AA-E9A096B2F3A0}" type="slidenum">
              <a:rPr lang="el-GR" smtClean="0"/>
              <a:t>‹#›</a:t>
            </a:fld>
            <a:endParaRPr lang="el-GR" dirty="0"/>
          </a:p>
        </p:txBody>
      </p:sp>
    </p:spTree>
    <p:extLst>
      <p:ext uri="{BB962C8B-B14F-4D97-AF65-F5344CB8AC3E}">
        <p14:creationId xmlns:p14="http://schemas.microsoft.com/office/powerpoint/2010/main" val="2645367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F864EAF0-7FDA-4061-97E6-7DF929D1A9AA}" type="datetimeFigureOut">
              <a:rPr lang="el-GR" smtClean="0"/>
              <a:t>14/5/2024</a:t>
            </a:fld>
            <a:endParaRPr lang="el-GR" dirty="0"/>
          </a:p>
        </p:txBody>
      </p:sp>
      <p:sp>
        <p:nvSpPr>
          <p:cNvPr id="4" name="Footer Placeholder 3"/>
          <p:cNvSpPr>
            <a:spLocks noGrp="1"/>
          </p:cNvSpPr>
          <p:nvPr>
            <p:ph type="ftr" sz="quarter" idx="11"/>
          </p:nvPr>
        </p:nvSpPr>
        <p:spPr/>
        <p:txBody>
          <a:bodyPr/>
          <a:lstStyle/>
          <a:p>
            <a:endParaRPr lang="el-GR" dirty="0"/>
          </a:p>
        </p:txBody>
      </p:sp>
      <p:sp>
        <p:nvSpPr>
          <p:cNvPr id="5" name="Slide Number Placeholder 4"/>
          <p:cNvSpPr>
            <a:spLocks noGrp="1"/>
          </p:cNvSpPr>
          <p:nvPr>
            <p:ph type="sldNum" sz="quarter" idx="12"/>
          </p:nvPr>
        </p:nvSpPr>
        <p:spPr/>
        <p:txBody>
          <a:bodyPr/>
          <a:lstStyle/>
          <a:p>
            <a:fld id="{0A37961B-8C21-44F8-87AA-E9A096B2F3A0}" type="slidenum">
              <a:rPr lang="el-GR" smtClean="0"/>
              <a:t>‹#›</a:t>
            </a:fld>
            <a:endParaRPr lang="el-GR" dirty="0"/>
          </a:p>
        </p:txBody>
      </p:sp>
    </p:spTree>
    <p:extLst>
      <p:ext uri="{BB962C8B-B14F-4D97-AF65-F5344CB8AC3E}">
        <p14:creationId xmlns:p14="http://schemas.microsoft.com/office/powerpoint/2010/main" val="1367936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64EAF0-7FDA-4061-97E6-7DF929D1A9AA}" type="datetimeFigureOut">
              <a:rPr lang="el-GR" smtClean="0"/>
              <a:t>14/5/2024</a:t>
            </a:fld>
            <a:endParaRPr lang="el-GR" dirty="0"/>
          </a:p>
        </p:txBody>
      </p:sp>
      <p:sp>
        <p:nvSpPr>
          <p:cNvPr id="3" name="Footer Placeholder 2"/>
          <p:cNvSpPr>
            <a:spLocks noGrp="1"/>
          </p:cNvSpPr>
          <p:nvPr>
            <p:ph type="ftr" sz="quarter" idx="11"/>
          </p:nvPr>
        </p:nvSpPr>
        <p:spPr/>
        <p:txBody>
          <a:bodyPr/>
          <a:lstStyle/>
          <a:p>
            <a:endParaRPr lang="el-GR" dirty="0"/>
          </a:p>
        </p:txBody>
      </p:sp>
      <p:sp>
        <p:nvSpPr>
          <p:cNvPr id="4" name="Slide Number Placeholder 3"/>
          <p:cNvSpPr>
            <a:spLocks noGrp="1"/>
          </p:cNvSpPr>
          <p:nvPr>
            <p:ph type="sldNum" sz="quarter" idx="12"/>
          </p:nvPr>
        </p:nvSpPr>
        <p:spPr/>
        <p:txBody>
          <a:bodyPr/>
          <a:lstStyle/>
          <a:p>
            <a:fld id="{0A37961B-8C21-44F8-87AA-E9A096B2F3A0}" type="slidenum">
              <a:rPr lang="el-GR" smtClean="0"/>
              <a:t>‹#›</a:t>
            </a:fld>
            <a:endParaRPr lang="el-GR" dirty="0"/>
          </a:p>
        </p:txBody>
      </p:sp>
    </p:spTree>
    <p:extLst>
      <p:ext uri="{BB962C8B-B14F-4D97-AF65-F5344CB8AC3E}">
        <p14:creationId xmlns:p14="http://schemas.microsoft.com/office/powerpoint/2010/main" val="3267461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F864EAF0-7FDA-4061-97E6-7DF929D1A9AA}" type="datetimeFigureOut">
              <a:rPr lang="el-GR" smtClean="0"/>
              <a:t>14/5/2024</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0A37961B-8C21-44F8-87AA-E9A096B2F3A0}" type="slidenum">
              <a:rPr lang="el-GR" smtClean="0"/>
              <a:t>‹#›</a:t>
            </a:fld>
            <a:endParaRPr lang="el-GR" dirty="0"/>
          </a:p>
        </p:txBody>
      </p:sp>
    </p:spTree>
    <p:extLst>
      <p:ext uri="{BB962C8B-B14F-4D97-AF65-F5344CB8AC3E}">
        <p14:creationId xmlns:p14="http://schemas.microsoft.com/office/powerpoint/2010/main" val="2145754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l-GR"/>
              <a:t>Κάντε κλικ για να επεξεργαστείτε τον τίτλο υποδείγματος</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dirty="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F864EAF0-7FDA-4061-97E6-7DF929D1A9AA}" type="datetimeFigureOut">
              <a:rPr lang="el-GR" smtClean="0"/>
              <a:t>14/5/2024</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0A37961B-8C21-44F8-87AA-E9A096B2F3A0}" type="slidenum">
              <a:rPr lang="el-GR" smtClean="0"/>
              <a:t>‹#›</a:t>
            </a:fld>
            <a:endParaRPr lang="el-GR" dirty="0"/>
          </a:p>
        </p:txBody>
      </p:sp>
    </p:spTree>
    <p:extLst>
      <p:ext uri="{BB962C8B-B14F-4D97-AF65-F5344CB8AC3E}">
        <p14:creationId xmlns:p14="http://schemas.microsoft.com/office/powerpoint/2010/main" val="642964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F864EAF0-7FDA-4061-97E6-7DF929D1A9AA}" type="datetimeFigureOut">
              <a:rPr lang="el-GR" smtClean="0"/>
              <a:t>14/5/2024</a:t>
            </a:fld>
            <a:endParaRPr lang="el-GR"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l-GR"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0A37961B-8C21-44F8-87AA-E9A096B2F3A0}" type="slidenum">
              <a:rPr lang="el-GR" smtClean="0"/>
              <a:t>‹#›</a:t>
            </a:fld>
            <a:endParaRPr lang="el-GR" dirty="0"/>
          </a:p>
        </p:txBody>
      </p:sp>
    </p:spTree>
    <p:extLst>
      <p:ext uri="{BB962C8B-B14F-4D97-AF65-F5344CB8AC3E}">
        <p14:creationId xmlns:p14="http://schemas.microsoft.com/office/powerpoint/2010/main" val="10070532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27BC58-F562-C45B-A07C-8F78248795F0}"/>
              </a:ext>
            </a:extLst>
          </p:cNvPr>
          <p:cNvSpPr>
            <a:spLocks noGrp="1"/>
          </p:cNvSpPr>
          <p:nvPr>
            <p:ph type="ctrTitle"/>
          </p:nvPr>
        </p:nvSpPr>
        <p:spPr>
          <a:xfrm>
            <a:off x="367645" y="685800"/>
            <a:ext cx="11576115" cy="2189375"/>
          </a:xfrm>
        </p:spPr>
        <p:txBody>
          <a:bodyPr>
            <a:normAutofit/>
          </a:bodyPr>
          <a:lstStyle/>
          <a:p>
            <a:r>
              <a:rPr lang="el-GR" sz="3600" dirty="0">
                <a:effectLst>
                  <a:outerShdw blurRad="38100" dist="38100" dir="2700000" algn="tl">
                    <a:srgbClr val="000000">
                      <a:alpha val="43137"/>
                    </a:srgbClr>
                  </a:outerShdw>
                </a:effectLst>
              </a:rPr>
              <a:t>Ασθενείς με νευρολογική νόσο και σύνδρομο αποφρακτικής άπνοιας ύπνου:</a:t>
            </a:r>
            <a:br>
              <a:rPr lang="el-GR" sz="3600" dirty="0">
                <a:effectLst>
                  <a:outerShdw blurRad="38100" dist="38100" dir="2700000" algn="tl">
                    <a:srgbClr val="000000">
                      <a:alpha val="43137"/>
                    </a:srgbClr>
                  </a:outerShdw>
                </a:effectLst>
              </a:rPr>
            </a:br>
            <a:r>
              <a:rPr lang="el-GR" sz="3600" dirty="0">
                <a:effectLst>
                  <a:outerShdw blurRad="38100" dist="38100" dir="2700000" algn="tl">
                    <a:srgbClr val="000000">
                      <a:alpha val="43137"/>
                    </a:srgbClr>
                  </a:outerShdw>
                </a:effectLst>
              </a:rPr>
              <a:t>μια αναδρομική μελέτη παρατήρησης</a:t>
            </a:r>
          </a:p>
        </p:txBody>
      </p:sp>
      <p:sp>
        <p:nvSpPr>
          <p:cNvPr id="3" name="Υπότιτλος 2">
            <a:extLst>
              <a:ext uri="{FF2B5EF4-FFF2-40B4-BE49-F238E27FC236}">
                <a16:creationId xmlns:a16="http://schemas.microsoft.com/office/drawing/2014/main" id="{18666BF6-95EB-80F1-EA4B-9E9647A94332}"/>
              </a:ext>
            </a:extLst>
          </p:cNvPr>
          <p:cNvSpPr>
            <a:spLocks noGrp="1"/>
          </p:cNvSpPr>
          <p:nvPr>
            <p:ph type="subTitle" idx="1"/>
          </p:nvPr>
        </p:nvSpPr>
        <p:spPr>
          <a:xfrm>
            <a:off x="367645" y="3761295"/>
            <a:ext cx="11576116" cy="2479249"/>
          </a:xfrm>
        </p:spPr>
        <p:txBody>
          <a:bodyPr>
            <a:normAutofit fontScale="92500" lnSpcReduction="10000"/>
          </a:bodyPr>
          <a:lstStyle/>
          <a:p>
            <a:r>
              <a:rPr lang="el-GR" dirty="0">
                <a:effectLst>
                  <a:outerShdw blurRad="38100" dist="38100" dir="2700000" algn="tl">
                    <a:srgbClr val="000000">
                      <a:alpha val="43137"/>
                    </a:srgbClr>
                  </a:outerShdw>
                </a:effectLst>
              </a:rPr>
              <a:t>Καραπιπέρη Α.</a:t>
            </a:r>
            <a:r>
              <a:rPr lang="el-GR" baseline="30000" dirty="0">
                <a:effectLst>
                  <a:outerShdw blurRad="38100" dist="38100" dir="2700000" algn="tl">
                    <a:srgbClr val="000000">
                      <a:alpha val="43137"/>
                    </a:srgbClr>
                  </a:outerShdw>
                </a:effectLst>
              </a:rPr>
              <a:t>1</a:t>
            </a:r>
            <a:r>
              <a:rPr lang="el-GR" dirty="0">
                <a:effectLst>
                  <a:outerShdw blurRad="38100" dist="38100" dir="2700000" algn="tl">
                    <a:srgbClr val="000000">
                      <a:alpha val="43137"/>
                    </a:srgbClr>
                  </a:outerShdw>
                </a:effectLst>
              </a:rPr>
              <a:t>, Σταυροπούλου Γ.</a:t>
            </a:r>
            <a:r>
              <a:rPr lang="el-GR" baseline="30000" dirty="0">
                <a:effectLst>
                  <a:outerShdw blurRad="38100" dist="38100" dir="2700000" algn="tl">
                    <a:srgbClr val="000000">
                      <a:alpha val="43137"/>
                    </a:srgbClr>
                  </a:outerShdw>
                </a:effectLst>
              </a:rPr>
              <a:t>1</a:t>
            </a:r>
            <a:r>
              <a:rPr lang="el-GR" dirty="0">
                <a:effectLst>
                  <a:outerShdw blurRad="38100" dist="38100" dir="2700000" algn="tl">
                    <a:srgbClr val="000000">
                      <a:alpha val="43137"/>
                    </a:srgbClr>
                  </a:outerShdw>
                </a:effectLst>
              </a:rPr>
              <a:t>, Αθανασίου Ν.</a:t>
            </a:r>
            <a:r>
              <a:rPr lang="el-GR" baseline="30000" dirty="0">
                <a:effectLst>
                  <a:outerShdw blurRad="38100" dist="38100" dir="2700000" algn="tl">
                    <a:srgbClr val="000000">
                      <a:alpha val="43137"/>
                    </a:srgbClr>
                  </a:outerShdw>
                </a:effectLst>
              </a:rPr>
              <a:t>1</a:t>
            </a:r>
            <a:r>
              <a:rPr lang="el-GR" dirty="0">
                <a:effectLst>
                  <a:outerShdw blurRad="38100" dist="38100" dir="2700000" algn="tl">
                    <a:srgbClr val="000000">
                      <a:alpha val="43137"/>
                    </a:srgbClr>
                  </a:outerShdw>
                </a:effectLst>
              </a:rPr>
              <a:t>, Πιτίδης-Πούτους Δ.</a:t>
            </a:r>
            <a:r>
              <a:rPr lang="el-GR" baseline="30000" dirty="0">
                <a:effectLst>
                  <a:outerShdw blurRad="38100" dist="38100" dir="2700000" algn="tl">
                    <a:srgbClr val="000000">
                      <a:alpha val="43137"/>
                    </a:srgbClr>
                  </a:outerShdw>
                </a:effectLst>
              </a:rPr>
              <a:t>1</a:t>
            </a:r>
            <a:r>
              <a:rPr lang="el-GR" dirty="0">
                <a:effectLst>
                  <a:outerShdw blurRad="38100" dist="38100" dir="2700000" algn="tl">
                    <a:srgbClr val="000000">
                      <a:alpha val="43137"/>
                    </a:srgbClr>
                  </a:outerShdw>
                </a:effectLst>
              </a:rPr>
              <a:t>, Χρυσανθίδης Μ.</a:t>
            </a:r>
            <a:r>
              <a:rPr lang="el-GR" baseline="30000" dirty="0">
                <a:effectLst>
                  <a:outerShdw blurRad="38100" dist="38100" dir="2700000" algn="tl">
                    <a:srgbClr val="000000">
                      <a:alpha val="43137"/>
                    </a:srgbClr>
                  </a:outerShdw>
                </a:effectLst>
              </a:rPr>
              <a:t>1,2</a:t>
            </a:r>
            <a:r>
              <a:rPr lang="el-GR" dirty="0">
                <a:effectLst>
                  <a:outerShdw blurRad="38100" dist="38100" dir="2700000" algn="tl">
                    <a:srgbClr val="000000">
                      <a:alpha val="43137"/>
                    </a:srgbClr>
                  </a:outerShdw>
                </a:effectLst>
              </a:rPr>
              <a:t>, Κλαμενάκου Χ.</a:t>
            </a:r>
            <a:r>
              <a:rPr lang="el-GR" baseline="30000" dirty="0">
                <a:effectLst>
                  <a:outerShdw blurRad="38100" dist="38100" dir="2700000" algn="tl">
                    <a:srgbClr val="000000">
                      <a:alpha val="43137"/>
                    </a:srgbClr>
                  </a:outerShdw>
                </a:effectLst>
              </a:rPr>
              <a:t>2</a:t>
            </a:r>
            <a:r>
              <a:rPr lang="el-GR" dirty="0">
                <a:effectLst>
                  <a:outerShdw blurRad="38100" dist="38100" dir="2700000" algn="tl">
                    <a:srgbClr val="000000">
                      <a:alpha val="43137"/>
                    </a:srgbClr>
                  </a:outerShdw>
                </a:effectLst>
              </a:rPr>
              <a:t>, Γιωργή Ε.</a:t>
            </a:r>
            <a:r>
              <a:rPr lang="el-GR" baseline="30000" dirty="0">
                <a:effectLst>
                  <a:outerShdw blurRad="38100" dist="38100" dir="2700000" algn="tl">
                    <a:srgbClr val="000000">
                      <a:alpha val="43137"/>
                    </a:srgbClr>
                  </a:outerShdw>
                </a:effectLst>
              </a:rPr>
              <a:t>2</a:t>
            </a:r>
            <a:r>
              <a:rPr lang="el-GR" dirty="0">
                <a:effectLst>
                  <a:outerShdw blurRad="38100" dist="38100" dir="2700000" algn="tl">
                    <a:srgbClr val="000000">
                      <a:alpha val="43137"/>
                    </a:srgbClr>
                  </a:outerShdw>
                </a:effectLst>
              </a:rPr>
              <a:t>, Ανδριώτη Σ.</a:t>
            </a:r>
            <a:r>
              <a:rPr lang="el-GR" baseline="30000" dirty="0">
                <a:effectLst>
                  <a:outerShdw blurRad="38100" dist="38100" dir="2700000" algn="tl">
                    <a:srgbClr val="000000">
                      <a:alpha val="43137"/>
                    </a:srgbClr>
                  </a:outerShdw>
                </a:effectLst>
              </a:rPr>
              <a:t>2</a:t>
            </a:r>
            <a:r>
              <a:rPr lang="el-GR" dirty="0">
                <a:effectLst>
                  <a:outerShdw blurRad="38100" dist="38100" dir="2700000" algn="tl">
                    <a:srgbClr val="000000">
                      <a:alpha val="43137"/>
                    </a:srgbClr>
                  </a:outerShdw>
                </a:effectLst>
              </a:rPr>
              <a:t>, Γεωργακοπούλου Μ.</a:t>
            </a:r>
            <a:r>
              <a:rPr lang="el-GR" baseline="30000" dirty="0">
                <a:effectLst>
                  <a:outerShdw blurRad="38100" dist="38100" dir="2700000" algn="tl">
                    <a:srgbClr val="000000">
                      <a:alpha val="43137"/>
                    </a:srgbClr>
                  </a:outerShdw>
                </a:effectLst>
              </a:rPr>
              <a:t>1</a:t>
            </a:r>
            <a:r>
              <a:rPr lang="el-GR" dirty="0">
                <a:effectLst>
                  <a:outerShdw blurRad="38100" dist="38100" dir="2700000" algn="tl">
                    <a:srgbClr val="000000">
                      <a:alpha val="43137"/>
                    </a:srgbClr>
                  </a:outerShdw>
                </a:effectLst>
              </a:rPr>
              <a:t>, Βαγιάκης Ε.</a:t>
            </a:r>
            <a:r>
              <a:rPr lang="el-GR" baseline="30000" dirty="0">
                <a:effectLst>
                  <a:outerShdw blurRad="38100" dist="38100" dir="2700000" algn="tl">
                    <a:srgbClr val="000000">
                      <a:alpha val="43137"/>
                    </a:srgbClr>
                  </a:outerShdw>
                </a:effectLst>
              </a:rPr>
              <a:t>1</a:t>
            </a:r>
            <a:r>
              <a:rPr lang="el-GR" dirty="0">
                <a:effectLst>
                  <a:outerShdw blurRad="38100" dist="38100" dir="2700000" algn="tl">
                    <a:srgbClr val="000000">
                      <a:alpha val="43137"/>
                    </a:srgbClr>
                  </a:outerShdw>
                </a:effectLst>
              </a:rPr>
              <a:t>, Τρακαδά Γ.</a:t>
            </a:r>
            <a:r>
              <a:rPr lang="el-GR" baseline="30000" dirty="0">
                <a:effectLst>
                  <a:outerShdw blurRad="38100" dist="38100" dir="2700000" algn="tl">
                    <a:srgbClr val="000000">
                      <a:alpha val="43137"/>
                    </a:srgbClr>
                  </a:outerShdw>
                </a:effectLst>
              </a:rPr>
              <a:t>1,2</a:t>
            </a:r>
          </a:p>
          <a:p>
            <a:endParaRPr lang="en-US" dirty="0"/>
          </a:p>
          <a:p>
            <a:pPr algn="r"/>
            <a:r>
              <a:rPr lang="en-US" baseline="30000" dirty="0"/>
              <a:t>1</a:t>
            </a:r>
            <a:r>
              <a:rPr lang="el-GR" dirty="0"/>
              <a:t>Π.Μ.Σ. «Διαταραχές της αναπνοής στον ύπνο - Εργαστηριακή και Κλινική Ιατρική του Ύπνου», Γ.Ν.Α. «Ο Ευαγγελισμός», Ιατρική Σχολή, Εθνικό και Καποδιστριακό Πανεπιστήμιο Αθηνών </a:t>
            </a:r>
          </a:p>
          <a:p>
            <a:pPr algn="r"/>
            <a:r>
              <a:rPr lang="el-GR" baseline="30000" dirty="0"/>
              <a:t>2</a:t>
            </a:r>
            <a:r>
              <a:rPr lang="el-GR" dirty="0"/>
              <a:t>Πνευμονολογικό Τμήμα, Θεραπευτική Κλινική Γ.Ν.Α. «Αλεξάνδρα», Ιατρική Σχολή, Εθνικό και Καποδιστριακό Πανεπιστήμιο Αθηνών</a:t>
            </a:r>
            <a:endParaRPr lang="en-US" dirty="0"/>
          </a:p>
        </p:txBody>
      </p:sp>
    </p:spTree>
    <p:extLst>
      <p:ext uri="{BB962C8B-B14F-4D97-AF65-F5344CB8AC3E}">
        <p14:creationId xmlns:p14="http://schemas.microsoft.com/office/powerpoint/2010/main" val="1448707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A1D8AEC-6374-92AD-A1AF-E18BA8D3A464}"/>
              </a:ext>
            </a:extLst>
          </p:cNvPr>
          <p:cNvSpPr>
            <a:spLocks noGrp="1"/>
          </p:cNvSpPr>
          <p:nvPr>
            <p:ph idx="1"/>
          </p:nvPr>
        </p:nvSpPr>
        <p:spPr>
          <a:xfrm>
            <a:off x="90323" y="91911"/>
            <a:ext cx="4181051" cy="6848029"/>
          </a:xfrm>
        </p:spPr>
        <p:txBody>
          <a:bodyPr wrap="square" anchor="t" anchorCtr="1">
            <a:spAutoFit/>
          </a:bodyPr>
          <a:lstStyle/>
          <a:p>
            <a:pPr marL="0" indent="0" algn="just">
              <a:spcBef>
                <a:spcPts val="200"/>
              </a:spcBef>
              <a:spcAft>
                <a:spcPts val="400"/>
              </a:spcAft>
              <a:buNone/>
            </a:pPr>
            <a:r>
              <a:rPr lang="en-US" sz="1300" dirty="0">
                <a:solidFill>
                  <a:schemeClr val="tx1">
                    <a:lumMod val="95000"/>
                  </a:schemeClr>
                </a:solidFill>
                <a:effectLst>
                  <a:outerShdw blurRad="38100" dist="38100" dir="2700000" algn="tl">
                    <a:srgbClr val="000000">
                      <a:alpha val="43137"/>
                    </a:srgbClr>
                  </a:outerShdw>
                </a:effectLst>
              </a:rPr>
              <a:t>E</a:t>
            </a:r>
            <a:r>
              <a:rPr lang="el-GR" sz="1300" dirty="0">
                <a:solidFill>
                  <a:schemeClr val="tx1">
                    <a:lumMod val="95000"/>
                  </a:schemeClr>
                </a:solidFill>
                <a:effectLst>
                  <a:outerShdw blurRad="38100" dist="38100" dir="2700000" algn="tl">
                    <a:srgbClr val="000000">
                      <a:alpha val="43137"/>
                    </a:srgbClr>
                  </a:outerShdw>
                </a:effectLst>
              </a:rPr>
              <a:t>ισαγωγή</a:t>
            </a:r>
            <a:r>
              <a:rPr lang="el-GR" sz="1300" dirty="0">
                <a:effectLst>
                  <a:outerShdw blurRad="38100" dist="38100" dir="2700000" algn="tl">
                    <a:srgbClr val="000000">
                      <a:alpha val="43137"/>
                    </a:srgbClr>
                  </a:outerShdw>
                </a:effectLst>
              </a:rPr>
              <a:t>: Οι ασθενείς με νευρολογικές συννοσηρότητες έχουν αυξημένο ρίσκο εμφάνισης διαταραχών της αναπνοής στον ύπνο λόγω συνύπαρξης διάφορων παραγόντων κινδύνου που αφορούν τόσο το κεντρικό νευρικό σύστημα (ΚΝΣ), όσο και το περιφερικό νευρικό σύστημα (ΠΝΣ). Τέτοιους αποτελούν </a:t>
            </a:r>
            <a:r>
              <a:rPr lang="el-GR" sz="1300" dirty="0">
                <a:solidFill>
                  <a:schemeClr val="tx1">
                    <a:lumMod val="95000"/>
                  </a:schemeClr>
                </a:solidFill>
                <a:effectLst>
                  <a:outerShdw blurRad="38100" dist="38100" dir="2700000" algn="tl">
                    <a:srgbClr val="000000">
                      <a:alpha val="43137"/>
                    </a:srgbClr>
                  </a:outerShdw>
                </a:effectLst>
              </a:rPr>
              <a:t>βλάβες σε περιοχές του εγκεφάλου κρίσιμες για τον έλεγχο της αναπνοής </a:t>
            </a:r>
            <a:r>
              <a:rPr lang="el-GR" sz="1300" dirty="0">
                <a:effectLst>
                  <a:outerShdw blurRad="38100" dist="38100" dir="2700000" algn="tl">
                    <a:srgbClr val="000000">
                      <a:alpha val="43137"/>
                    </a:srgbClr>
                  </a:outerShdw>
                </a:effectLst>
              </a:rPr>
              <a:t>(όπως συμβαίνει σε αγγειακά εγκεφαλικά επεισόδια), η </a:t>
            </a:r>
            <a:r>
              <a:rPr lang="el-GR" sz="1300" dirty="0">
                <a:solidFill>
                  <a:schemeClr val="tx1">
                    <a:lumMod val="95000"/>
                  </a:schemeClr>
                </a:solidFill>
                <a:effectLst>
                  <a:outerShdw blurRad="38100" dist="38100" dir="2700000" algn="tl">
                    <a:srgbClr val="000000">
                      <a:alpha val="43137"/>
                    </a:srgbClr>
                  </a:outerShdw>
                </a:effectLst>
              </a:rPr>
              <a:t>μυϊκή αδυναμία και ατροφία </a:t>
            </a:r>
            <a:r>
              <a:rPr lang="el-GR" sz="1300" dirty="0">
                <a:effectLst>
                  <a:outerShdw blurRad="38100" dist="38100" dir="2700000" algn="tl">
                    <a:srgbClr val="000000">
                      <a:alpha val="43137"/>
                    </a:srgbClr>
                  </a:outerShdw>
                </a:effectLst>
              </a:rPr>
              <a:t>(όπως συναντούμε σε εκφυλιστικές νόσους όπως το </a:t>
            </a:r>
            <a:r>
              <a:rPr lang="en-US" sz="1300" dirty="0">
                <a:effectLst>
                  <a:outerShdw blurRad="38100" dist="38100" dir="2700000" algn="tl">
                    <a:srgbClr val="000000">
                      <a:alpha val="43137"/>
                    </a:srgbClr>
                  </a:outerShdw>
                </a:effectLst>
              </a:rPr>
              <a:t>ALS, </a:t>
            </a:r>
            <a:r>
              <a:rPr lang="el-GR" sz="1300" dirty="0">
                <a:effectLst>
                  <a:outerShdw blurRad="38100" dist="38100" dir="2700000" algn="tl">
                    <a:srgbClr val="000000">
                      <a:alpha val="43137"/>
                    </a:srgbClr>
                  </a:outerShdw>
                </a:effectLst>
              </a:rPr>
              <a:t>νευροπάθειες, παθήσεις της νευρομυϊκής σύναψης ή μυοπάθειες), </a:t>
            </a:r>
            <a:r>
              <a:rPr lang="el-GR" sz="1300" dirty="0">
                <a:solidFill>
                  <a:schemeClr val="tx1">
                    <a:lumMod val="95000"/>
                  </a:schemeClr>
                </a:solidFill>
                <a:effectLst>
                  <a:outerShdw blurRad="38100" dist="38100" dir="2700000" algn="tl">
                    <a:srgbClr val="000000">
                      <a:alpha val="43137"/>
                    </a:srgbClr>
                  </a:outerShdw>
                </a:effectLst>
              </a:rPr>
              <a:t>η χρήση νευροληπτικών και κατασταλτικών φαρμάκων </a:t>
            </a:r>
            <a:r>
              <a:rPr lang="el-GR" sz="1300" dirty="0">
                <a:effectLst>
                  <a:outerShdw blurRad="38100" dist="38100" dir="2700000" algn="tl">
                    <a:srgbClr val="000000">
                      <a:alpha val="43137"/>
                    </a:srgbClr>
                  </a:outerShdw>
                </a:effectLst>
              </a:rPr>
              <a:t>και δευτερευόντως </a:t>
            </a:r>
            <a:r>
              <a:rPr lang="el-GR" sz="1300" dirty="0">
                <a:solidFill>
                  <a:schemeClr val="tx1">
                    <a:lumMod val="95000"/>
                  </a:schemeClr>
                </a:solidFill>
                <a:effectLst>
                  <a:outerShdw blurRad="38100" dist="38100" dir="2700000" algn="tl">
                    <a:srgbClr val="000000">
                      <a:alpha val="43137"/>
                    </a:srgbClr>
                  </a:outerShdw>
                </a:effectLst>
              </a:rPr>
              <a:t>η αύξηση του σωματικού βάρους </a:t>
            </a:r>
            <a:r>
              <a:rPr lang="el-GR" sz="1300" dirty="0">
                <a:effectLst>
                  <a:outerShdw blurRad="38100" dist="38100" dir="2700000" algn="tl">
                    <a:srgbClr val="000000">
                      <a:alpha val="43137"/>
                    </a:srgbClr>
                  </a:outerShdw>
                </a:effectLst>
              </a:rPr>
              <a:t>λόγω μειωμένης σωματικής δραστηριότητας. </a:t>
            </a:r>
          </a:p>
          <a:p>
            <a:pPr marL="0" indent="0" algn="just">
              <a:spcBef>
                <a:spcPts val="200"/>
              </a:spcBef>
              <a:spcAft>
                <a:spcPts val="400"/>
              </a:spcAft>
              <a:buNone/>
            </a:pPr>
            <a:endParaRPr lang="el-GR" sz="1300" dirty="0">
              <a:effectLst>
                <a:outerShdw blurRad="38100" dist="38100" dir="2700000" algn="tl">
                  <a:srgbClr val="000000">
                    <a:alpha val="43137"/>
                  </a:srgbClr>
                </a:outerShdw>
              </a:effectLst>
            </a:endParaRPr>
          </a:p>
          <a:p>
            <a:pPr marL="0" indent="0" algn="just">
              <a:spcBef>
                <a:spcPts val="200"/>
              </a:spcBef>
              <a:spcAft>
                <a:spcPts val="400"/>
              </a:spcAft>
              <a:buNone/>
            </a:pPr>
            <a:r>
              <a:rPr lang="el-GR" sz="1300" dirty="0">
                <a:solidFill>
                  <a:schemeClr val="tx1">
                    <a:lumMod val="95000"/>
                  </a:schemeClr>
                </a:solidFill>
                <a:effectLst>
                  <a:outerShdw blurRad="38100" dist="38100" dir="2700000" algn="tl">
                    <a:srgbClr val="000000">
                      <a:alpha val="43137"/>
                    </a:srgbClr>
                  </a:outerShdw>
                </a:effectLst>
              </a:rPr>
              <a:t>Μέθοδος</a:t>
            </a:r>
            <a:r>
              <a:rPr lang="el-GR" sz="1300" dirty="0">
                <a:effectLst>
                  <a:outerShdw blurRad="38100" dist="38100" dir="2700000" algn="tl">
                    <a:srgbClr val="000000">
                      <a:alpha val="43137"/>
                    </a:srgbClr>
                  </a:outerShdw>
                </a:effectLst>
              </a:rPr>
              <a:t>: Πραγματοποιήθηκε μια αναδρομική καταγραφή των δεδομένων των ασθενών που προσήλθαν στο Ιατρείο Ύπνου της Θεραπευτικής Κλινικής του Γ.Ν.Α. «Αλεξάνδρα». Στη μελέτη συμμετείχαν ασθενείς με νευρολογικές παθήσεις στους οποίους διενεργήθηκε μελέτη ύπνου στο τμήμα μας, από το </a:t>
            </a:r>
            <a:r>
              <a:rPr lang="el-GR" sz="1300" dirty="0">
                <a:solidFill>
                  <a:schemeClr val="tx1">
                    <a:lumMod val="95000"/>
                  </a:schemeClr>
                </a:solidFill>
                <a:effectLst>
                  <a:outerShdw blurRad="38100" dist="38100" dir="2700000" algn="tl">
                    <a:srgbClr val="000000">
                      <a:alpha val="43137"/>
                    </a:srgbClr>
                  </a:outerShdw>
                </a:effectLst>
              </a:rPr>
              <a:t>Νοέμβριο του 2015 έως και τον Ιανουάριο του 2024</a:t>
            </a:r>
            <a:r>
              <a:rPr lang="el-GR" sz="1300" dirty="0">
                <a:effectLst>
                  <a:outerShdw blurRad="38100" dist="38100" dir="2700000" algn="tl">
                    <a:srgbClr val="000000">
                      <a:alpha val="43137"/>
                    </a:srgbClr>
                  </a:outerShdw>
                </a:effectLst>
              </a:rPr>
              <a:t>. Έγινε καταγραφή των ερωτηματολογίων που αφορούσαν τα </a:t>
            </a:r>
            <a:r>
              <a:rPr lang="el-GR" sz="1300" dirty="0">
                <a:solidFill>
                  <a:schemeClr val="tx1">
                    <a:lumMod val="95000"/>
                  </a:schemeClr>
                </a:solidFill>
                <a:effectLst>
                  <a:outerShdw blurRad="38100" dist="38100" dir="2700000" algn="tl">
                    <a:srgbClr val="000000">
                      <a:alpha val="43137"/>
                    </a:srgbClr>
                  </a:outerShdw>
                </a:effectLst>
              </a:rPr>
              <a:t>δημογραφικά τους χαρακτηριστικά, το ιατρικό τους ιστορικό, το αποτέλεσμα της μελέτης ύπνου, καθώς και ψυχομετρικών κλιμάκων του άγχους και της κατάθλιψης (Hospital Anxiety Depression Scale), της υπνηλίας (Epworth Sleepiness Scale), και της κόπωσης (Fatigue Severity Scale).</a:t>
            </a:r>
            <a:r>
              <a:rPr lang="el-GR" sz="1300" dirty="0">
                <a:effectLst>
                  <a:outerShdw blurRad="38100" dist="38100" dir="2700000" algn="tl">
                    <a:srgbClr val="000000">
                      <a:alpha val="43137"/>
                    </a:srgbClr>
                  </a:outerShdw>
                </a:effectLst>
              </a:rPr>
              <a:t> </a:t>
            </a:r>
            <a:endParaRPr lang="en-US" sz="1300" dirty="0">
              <a:effectLst>
                <a:outerShdw blurRad="38100" dist="38100" dir="2700000" algn="tl">
                  <a:srgbClr val="000000">
                    <a:alpha val="43137"/>
                  </a:srgbClr>
                </a:outerShdw>
              </a:effectLst>
            </a:endParaRPr>
          </a:p>
        </p:txBody>
      </p:sp>
      <p:pic>
        <p:nvPicPr>
          <p:cNvPr id="5" name="Εικόνα 4">
            <a:extLst>
              <a:ext uri="{FF2B5EF4-FFF2-40B4-BE49-F238E27FC236}">
                <a16:creationId xmlns:a16="http://schemas.microsoft.com/office/drawing/2014/main" id="{9893FEAD-DBF8-88BA-6AA6-FE436384E2FD}"/>
              </a:ext>
            </a:extLst>
          </p:cNvPr>
          <p:cNvPicPr>
            <a:picLocks noChangeAspect="1"/>
          </p:cNvPicPr>
          <p:nvPr/>
        </p:nvPicPr>
        <p:blipFill rotWithShape="1">
          <a:blip r:embed="rId2">
            <a:extLst>
              <a:ext uri="{28A0092B-C50C-407E-A947-70E740481C1C}">
                <a14:useLocalDpi xmlns:a14="http://schemas.microsoft.com/office/drawing/2010/main" val="0"/>
              </a:ext>
            </a:extLst>
          </a:blip>
          <a:srcRect l="4254" t="3050" r="38832" b="9596"/>
          <a:stretch/>
        </p:blipFill>
        <p:spPr>
          <a:xfrm>
            <a:off x="4414025" y="91911"/>
            <a:ext cx="3363949" cy="6682027"/>
          </a:xfrm>
          <a:prstGeom prst="rect">
            <a:avLst/>
          </a:prstGeom>
        </p:spPr>
      </p:pic>
      <p:sp>
        <p:nvSpPr>
          <p:cNvPr id="6" name="TextBox 5">
            <a:extLst>
              <a:ext uri="{FF2B5EF4-FFF2-40B4-BE49-F238E27FC236}">
                <a16:creationId xmlns:a16="http://schemas.microsoft.com/office/drawing/2014/main" id="{BD42ED3D-81C3-65E1-8693-99627539DBF2}"/>
              </a:ext>
            </a:extLst>
          </p:cNvPr>
          <p:cNvSpPr txBox="1"/>
          <p:nvPr/>
        </p:nvSpPr>
        <p:spPr>
          <a:xfrm>
            <a:off x="7920623" y="5223059"/>
            <a:ext cx="4066785" cy="1384995"/>
          </a:xfrm>
          <a:prstGeom prst="rect">
            <a:avLst/>
          </a:prstGeom>
          <a:noFill/>
        </p:spPr>
        <p:txBody>
          <a:bodyPr wrap="square" rtlCol="0">
            <a:spAutoFit/>
          </a:bodyPr>
          <a:lstStyle/>
          <a:p>
            <a:pPr algn="just"/>
            <a:r>
              <a:rPr lang="el-GR" sz="1050" dirty="0">
                <a:effectLst>
                  <a:outerShdw blurRad="38100" dist="38100" dir="2700000" algn="tl">
                    <a:srgbClr val="000000">
                      <a:alpha val="43137"/>
                    </a:srgbClr>
                  </a:outerShdw>
                </a:effectLst>
              </a:rPr>
              <a:t>Πίνακας 1. Μεταβλητές που χρησιμοποιήθηκαν στην ανάλυση δεδομένων.</a:t>
            </a:r>
          </a:p>
          <a:p>
            <a:pPr algn="just"/>
            <a:r>
              <a:rPr lang="el-GR" sz="1050" dirty="0">
                <a:solidFill>
                  <a:schemeClr val="bg2">
                    <a:lumMod val="75000"/>
                  </a:schemeClr>
                </a:solidFill>
                <a:effectLst>
                  <a:outerShdw blurRad="38100" dist="38100" dir="2700000" algn="tl">
                    <a:srgbClr val="000000">
                      <a:alpha val="43137"/>
                    </a:srgbClr>
                  </a:outerShdw>
                </a:effectLst>
              </a:rPr>
              <a:t>ΔΜΣ=Δείκτης Μάζας Σώματος, Δ=Διάμεσος τιμή, ΔΑΥ=Δείκτης απνοιών-υποπνοιών/</a:t>
            </a:r>
            <a:r>
              <a:rPr lang="en-US" sz="1050" dirty="0">
                <a:solidFill>
                  <a:schemeClr val="bg2">
                    <a:lumMod val="75000"/>
                  </a:schemeClr>
                </a:solidFill>
                <a:effectLst>
                  <a:outerShdw blurRad="38100" dist="38100" dir="2700000" algn="tl">
                    <a:srgbClr val="000000">
                      <a:alpha val="43137"/>
                    </a:srgbClr>
                  </a:outerShdw>
                </a:effectLst>
              </a:rPr>
              <a:t>h </a:t>
            </a:r>
            <a:r>
              <a:rPr lang="el-GR" sz="1050" dirty="0">
                <a:solidFill>
                  <a:schemeClr val="bg2">
                    <a:lumMod val="75000"/>
                  </a:schemeClr>
                </a:solidFill>
                <a:effectLst>
                  <a:outerShdw blurRad="38100" dist="38100" dir="2700000" algn="tl">
                    <a:srgbClr val="000000">
                      <a:alpha val="43137"/>
                    </a:srgbClr>
                  </a:outerShdw>
                </a:effectLst>
              </a:rPr>
              <a:t>ύπνου, ΕΕ=Ενδοτεταρτημοριακό εύρος, ΧΑΠ=Χρόνια Αποφρακτική Πνευμονοπάθεια, </a:t>
            </a:r>
            <a:r>
              <a:rPr lang="en-US" sz="1050" dirty="0">
                <a:solidFill>
                  <a:schemeClr val="bg2">
                    <a:lumMod val="75000"/>
                  </a:schemeClr>
                </a:solidFill>
                <a:effectLst>
                  <a:outerShdw blurRad="38100" dist="38100" dir="2700000" algn="tl">
                    <a:srgbClr val="000000">
                      <a:alpha val="43137"/>
                    </a:srgbClr>
                  </a:outerShdw>
                </a:effectLst>
              </a:rPr>
              <a:t>HADS= Hospital Anxiety Depression Scale, HADS-A= Anxiety, HADS-D= Depression, ESS= Epworth Sleepiness Scale, FSS= Fatigue Severity Scale</a:t>
            </a:r>
          </a:p>
        </p:txBody>
      </p:sp>
      <p:sp>
        <p:nvSpPr>
          <p:cNvPr id="4" name="TextBox 3">
            <a:extLst>
              <a:ext uri="{FF2B5EF4-FFF2-40B4-BE49-F238E27FC236}">
                <a16:creationId xmlns:a16="http://schemas.microsoft.com/office/drawing/2014/main" id="{3D711305-AA07-0773-119F-6A9FC0D5EC23}"/>
              </a:ext>
            </a:extLst>
          </p:cNvPr>
          <p:cNvSpPr txBox="1"/>
          <p:nvPr/>
        </p:nvSpPr>
        <p:spPr>
          <a:xfrm>
            <a:off x="7920623" y="942443"/>
            <a:ext cx="4066785" cy="3893374"/>
          </a:xfrm>
          <a:prstGeom prst="rect">
            <a:avLst/>
          </a:prstGeom>
          <a:noFill/>
        </p:spPr>
        <p:txBody>
          <a:bodyPr wrap="square" rtlCol="0">
            <a:spAutoFit/>
          </a:bodyPr>
          <a:lstStyle/>
          <a:p>
            <a:pPr algn="just"/>
            <a:r>
              <a:rPr lang="el-GR" sz="1300" dirty="0">
                <a:effectLst>
                  <a:outerShdw blurRad="38100" dist="38100" dir="2700000" algn="tl">
                    <a:srgbClr val="000000">
                      <a:alpha val="43137"/>
                    </a:srgbClr>
                  </a:outerShdw>
                </a:effectLst>
              </a:rPr>
              <a:t>Στατιστική ανάλυση:</a:t>
            </a:r>
            <a:r>
              <a:rPr lang="el-GR" sz="1300" dirty="0">
                <a:solidFill>
                  <a:schemeClr val="bg2">
                    <a:lumMod val="75000"/>
                  </a:schemeClr>
                </a:solidFill>
                <a:effectLst>
                  <a:outerShdw blurRad="38100" dist="38100" dir="2700000" algn="tl">
                    <a:srgbClr val="000000">
                      <a:alpha val="43137"/>
                    </a:srgbClr>
                  </a:outerShdw>
                </a:effectLst>
              </a:rPr>
              <a:t> Για τη μελέτη μας χρησιμοποιήθηκε το στατιστικό πακέτο </a:t>
            </a:r>
            <a:r>
              <a:rPr lang="el-GR" sz="1300" dirty="0" err="1">
                <a:solidFill>
                  <a:schemeClr val="bg2">
                    <a:lumMod val="75000"/>
                  </a:schemeClr>
                </a:solidFill>
                <a:effectLst>
                  <a:outerShdw blurRad="38100" dist="38100" dir="2700000" algn="tl">
                    <a:srgbClr val="000000">
                      <a:alpha val="43137"/>
                    </a:srgbClr>
                  </a:outerShdw>
                </a:effectLst>
              </a:rPr>
              <a:t>Statistical</a:t>
            </a:r>
            <a:r>
              <a:rPr lang="el-GR" sz="1300" dirty="0">
                <a:solidFill>
                  <a:schemeClr val="bg2">
                    <a:lumMod val="75000"/>
                  </a:schemeClr>
                </a:solidFill>
                <a:effectLst>
                  <a:outerShdw blurRad="38100" dist="38100" dir="2700000" algn="tl">
                    <a:srgbClr val="000000">
                      <a:alpha val="43137"/>
                    </a:srgbClr>
                  </a:outerShdw>
                </a:effectLst>
              </a:rPr>
              <a:t> </a:t>
            </a:r>
            <a:r>
              <a:rPr lang="el-GR" sz="1300" dirty="0" err="1">
                <a:solidFill>
                  <a:schemeClr val="bg2">
                    <a:lumMod val="75000"/>
                  </a:schemeClr>
                </a:solidFill>
                <a:effectLst>
                  <a:outerShdw blurRad="38100" dist="38100" dir="2700000" algn="tl">
                    <a:srgbClr val="000000">
                      <a:alpha val="43137"/>
                    </a:srgbClr>
                  </a:outerShdw>
                </a:effectLst>
              </a:rPr>
              <a:t>Package</a:t>
            </a:r>
            <a:r>
              <a:rPr lang="el-GR" sz="1300" dirty="0">
                <a:solidFill>
                  <a:schemeClr val="bg2">
                    <a:lumMod val="75000"/>
                  </a:schemeClr>
                </a:solidFill>
                <a:effectLst>
                  <a:outerShdw blurRad="38100" dist="38100" dir="2700000" algn="tl">
                    <a:srgbClr val="000000">
                      <a:alpha val="43137"/>
                    </a:srgbClr>
                  </a:outerShdw>
                </a:effectLst>
              </a:rPr>
              <a:t> for the Social </a:t>
            </a:r>
            <a:r>
              <a:rPr lang="el-GR" sz="1300" dirty="0" err="1">
                <a:solidFill>
                  <a:schemeClr val="bg2">
                    <a:lumMod val="75000"/>
                  </a:schemeClr>
                </a:solidFill>
                <a:effectLst>
                  <a:outerShdw blurRad="38100" dist="38100" dir="2700000" algn="tl">
                    <a:srgbClr val="000000">
                      <a:alpha val="43137"/>
                    </a:srgbClr>
                  </a:outerShdw>
                </a:effectLst>
              </a:rPr>
              <a:t>Sciences</a:t>
            </a:r>
            <a:r>
              <a:rPr lang="el-GR" sz="1300" dirty="0">
                <a:solidFill>
                  <a:schemeClr val="bg2">
                    <a:lumMod val="75000"/>
                  </a:schemeClr>
                </a:solidFill>
                <a:effectLst>
                  <a:outerShdw blurRad="38100" dist="38100" dir="2700000" algn="tl">
                    <a:srgbClr val="000000">
                      <a:alpha val="43137"/>
                    </a:srgbClr>
                  </a:outerShdw>
                </a:effectLst>
              </a:rPr>
              <a:t> (SPSS) έκδοση v2020 . Οι μεταβλητές ελέγχθηκαν με το </a:t>
            </a:r>
            <a:r>
              <a:rPr lang="el-GR" sz="1300" dirty="0" err="1">
                <a:solidFill>
                  <a:schemeClr val="bg2">
                    <a:lumMod val="75000"/>
                  </a:schemeClr>
                </a:solidFill>
                <a:effectLst>
                  <a:outerShdw blurRad="38100" dist="38100" dir="2700000" algn="tl">
                    <a:srgbClr val="000000">
                      <a:alpha val="43137"/>
                    </a:srgbClr>
                  </a:outerShdw>
                </a:effectLst>
              </a:rPr>
              <a:t>Shapiro-Wilk</a:t>
            </a:r>
            <a:r>
              <a:rPr lang="el-GR" sz="1300" dirty="0">
                <a:solidFill>
                  <a:schemeClr val="bg2">
                    <a:lumMod val="75000"/>
                  </a:schemeClr>
                </a:solidFill>
                <a:effectLst>
                  <a:outerShdw blurRad="38100" dist="38100" dir="2700000" algn="tl">
                    <a:srgbClr val="000000">
                      <a:alpha val="43137"/>
                    </a:srgbClr>
                  </a:outerShdw>
                </a:effectLst>
              </a:rPr>
              <a:t> τεστ ως προς την κατανομή. Τα δεδομένα παρουσιάζονται ως ανεξάρτητες μεταβλητές, με τη μέση τιμή ± τυπική απόκλιση (Standard Deviation, SD) να χρησιμοποιείται για τις  μεταβλητές που ακολουθούν κανονική κατανομή, και την διάμεση τιμή με το </a:t>
            </a:r>
            <a:r>
              <a:rPr lang="el-GR" sz="1300" dirty="0" err="1">
                <a:solidFill>
                  <a:schemeClr val="bg2">
                    <a:lumMod val="75000"/>
                  </a:schemeClr>
                </a:solidFill>
                <a:effectLst>
                  <a:outerShdw blurRad="38100" dist="38100" dir="2700000" algn="tl">
                    <a:srgbClr val="000000">
                      <a:alpha val="43137"/>
                    </a:srgbClr>
                  </a:outerShdw>
                </a:effectLst>
              </a:rPr>
              <a:t>διατεταρτημοριακό</a:t>
            </a:r>
            <a:r>
              <a:rPr lang="el-GR" sz="1300" dirty="0">
                <a:solidFill>
                  <a:schemeClr val="bg2">
                    <a:lumMod val="75000"/>
                  </a:schemeClr>
                </a:solidFill>
                <a:effectLst>
                  <a:outerShdw blurRad="38100" dist="38100" dir="2700000" algn="tl">
                    <a:srgbClr val="000000">
                      <a:alpha val="43137"/>
                    </a:srgbClr>
                  </a:outerShdw>
                </a:effectLst>
              </a:rPr>
              <a:t> διάστημα (Interquartile Range, IQR), για τις μεταβλητές χωρίς κανονική κατανομή. Οι συσχετίσεις μεταξύ δύο ομάδων πραγματοποιήθηκαν με το t-test ή για τις μη παραμετρικές με το </a:t>
            </a:r>
            <a:r>
              <a:rPr lang="el-GR" sz="1300" dirty="0" err="1">
                <a:solidFill>
                  <a:schemeClr val="bg2">
                    <a:lumMod val="75000"/>
                  </a:schemeClr>
                </a:solidFill>
                <a:effectLst>
                  <a:outerShdw blurRad="38100" dist="38100" dir="2700000" algn="tl">
                    <a:srgbClr val="000000">
                      <a:alpha val="43137"/>
                    </a:srgbClr>
                  </a:outerShdw>
                </a:effectLst>
              </a:rPr>
              <a:t>Mann-Whitney</a:t>
            </a:r>
            <a:r>
              <a:rPr lang="el-GR" sz="1300" dirty="0">
                <a:solidFill>
                  <a:schemeClr val="bg2">
                    <a:lumMod val="75000"/>
                  </a:schemeClr>
                </a:solidFill>
                <a:effectLst>
                  <a:outerShdw blurRad="38100" dist="38100" dir="2700000" algn="tl">
                    <a:srgbClr val="000000">
                      <a:alpha val="43137"/>
                    </a:srgbClr>
                  </a:outerShdw>
                </a:effectLst>
              </a:rPr>
              <a:t> τεστ, ως πιο κατάλληλο. Οι συσχετίσεις μεταξύ ποιοτικών μεταβλητών ελέγχθηκαν με χ2  τεστ. Μεταξύ των συνεχών μεταβλητών διερευνήθηκε η συσχέτιση με το συντελεστή συσχέτισης του </a:t>
            </a:r>
            <a:r>
              <a:rPr lang="el-GR" sz="1300" dirty="0" err="1">
                <a:solidFill>
                  <a:schemeClr val="bg2">
                    <a:lumMod val="75000"/>
                  </a:schemeClr>
                </a:solidFill>
                <a:effectLst>
                  <a:outerShdw blurRad="38100" dist="38100" dir="2700000" algn="tl">
                    <a:srgbClr val="000000">
                      <a:alpha val="43137"/>
                    </a:srgbClr>
                  </a:outerShdw>
                </a:effectLst>
              </a:rPr>
              <a:t>Spearman</a:t>
            </a:r>
            <a:r>
              <a:rPr lang="el-GR" sz="1300" dirty="0">
                <a:solidFill>
                  <a:schemeClr val="bg2">
                    <a:lumMod val="75000"/>
                  </a:schemeClr>
                </a:solidFill>
                <a:effectLst>
                  <a:outerShdw blurRad="38100" dist="38100" dir="2700000" algn="tl">
                    <a:srgbClr val="000000">
                      <a:alpha val="43137"/>
                    </a:srgbClr>
                  </a:outerShdw>
                </a:effectLst>
              </a:rPr>
              <a:t>.</a:t>
            </a:r>
          </a:p>
        </p:txBody>
      </p:sp>
      <p:sp>
        <p:nvSpPr>
          <p:cNvPr id="8" name="TextBox 7">
            <a:extLst>
              <a:ext uri="{FF2B5EF4-FFF2-40B4-BE49-F238E27FC236}">
                <a16:creationId xmlns:a16="http://schemas.microsoft.com/office/drawing/2014/main" id="{2AD90DD2-7F09-39DC-672F-75F96D9E9836}"/>
              </a:ext>
            </a:extLst>
          </p:cNvPr>
          <p:cNvSpPr txBox="1"/>
          <p:nvPr/>
        </p:nvSpPr>
        <p:spPr>
          <a:xfrm>
            <a:off x="7920624" y="83614"/>
            <a:ext cx="4066784" cy="692497"/>
          </a:xfrm>
          <a:prstGeom prst="rect">
            <a:avLst/>
          </a:prstGeom>
          <a:noFill/>
        </p:spPr>
        <p:txBody>
          <a:bodyPr wrap="square" rtlCol="0">
            <a:spAutoFit/>
          </a:bodyPr>
          <a:lstStyle/>
          <a:p>
            <a:pPr algn="just"/>
            <a:r>
              <a:rPr lang="el-GR" sz="1300" dirty="0">
                <a:solidFill>
                  <a:schemeClr val="bg2">
                    <a:lumMod val="75000"/>
                  </a:schemeClr>
                </a:solidFill>
                <a:effectLst>
                  <a:outerShdw blurRad="38100" dist="38100" dir="2700000" algn="tl">
                    <a:srgbClr val="000000">
                      <a:alpha val="43137"/>
                    </a:srgbClr>
                  </a:outerShdw>
                </a:effectLst>
              </a:rPr>
              <a:t>Συμμετείχαν 126 ασθενείς με νευρολογικές παθήσεις (ανά κατηγορία όπως φαίνεται στον </a:t>
            </a:r>
            <a:r>
              <a:rPr lang="el-GR" sz="1300" dirty="0">
                <a:effectLst>
                  <a:outerShdw blurRad="38100" dist="38100" dir="2700000" algn="tl">
                    <a:srgbClr val="000000">
                      <a:alpha val="43137"/>
                    </a:srgbClr>
                  </a:outerShdw>
                </a:effectLst>
              </a:rPr>
              <a:t>Πίνακα 1.</a:t>
            </a:r>
          </a:p>
        </p:txBody>
      </p:sp>
    </p:spTree>
    <p:extLst>
      <p:ext uri="{BB962C8B-B14F-4D97-AF65-F5344CB8AC3E}">
        <p14:creationId xmlns:p14="http://schemas.microsoft.com/office/powerpoint/2010/main" val="3860845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a:extLst>
              <a:ext uri="{FF2B5EF4-FFF2-40B4-BE49-F238E27FC236}">
                <a16:creationId xmlns:a16="http://schemas.microsoft.com/office/drawing/2014/main" id="{02130FDE-741B-01A5-E98A-B7361D4A894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 r="-355" b="48660"/>
          <a:stretch/>
        </p:blipFill>
        <p:spPr bwMode="auto">
          <a:xfrm>
            <a:off x="191319" y="232089"/>
            <a:ext cx="7764513" cy="234287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Θέση περιεχομένου 2">
            <a:extLst>
              <a:ext uri="{FF2B5EF4-FFF2-40B4-BE49-F238E27FC236}">
                <a16:creationId xmlns:a16="http://schemas.microsoft.com/office/drawing/2014/main" id="{6C8AF369-7C20-1F40-3519-C78B7E09DDF9}"/>
              </a:ext>
            </a:extLst>
          </p:cNvPr>
          <p:cNvSpPr txBox="1">
            <a:spLocks/>
          </p:cNvSpPr>
          <p:nvPr/>
        </p:nvSpPr>
        <p:spPr>
          <a:xfrm>
            <a:off x="7955832" y="2654313"/>
            <a:ext cx="4236168" cy="4154984"/>
          </a:xfrm>
          <a:prstGeom prst="rect">
            <a:avLst/>
          </a:prstGeom>
        </p:spPr>
        <p:txBody>
          <a:bodyPr vert="horz" wrap="square" lIns="91440" tIns="45720" rIns="91440" bIns="45720" rtlCol="0" anchor="ctr">
            <a:sp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457200" lvl="1" indent="0" algn="just">
              <a:spcBef>
                <a:spcPts val="0"/>
              </a:spcBef>
              <a:spcAft>
                <a:spcPts val="0"/>
              </a:spcAft>
              <a:buNone/>
            </a:pPr>
            <a:r>
              <a:rPr lang="el-GR" sz="1100" dirty="0">
                <a:solidFill>
                  <a:schemeClr val="tx1"/>
                </a:solidFill>
                <a:effectLst>
                  <a:outerShdw blurRad="38100" dist="38100" dir="2700000" algn="tl">
                    <a:srgbClr val="000000">
                      <a:alpha val="43137"/>
                    </a:srgbClr>
                  </a:outerShdw>
                </a:effectLst>
              </a:rPr>
              <a:t>Βιβλιογραφία</a:t>
            </a:r>
          </a:p>
          <a:p>
            <a:pPr marL="457200" indent="-457200" algn="just">
              <a:spcBef>
                <a:spcPts val="0"/>
              </a:spcBef>
              <a:spcAft>
                <a:spcPts val="0"/>
              </a:spcAft>
              <a:buFont typeface="+mj-lt"/>
              <a:buAutoNum type="arabicPeriod"/>
            </a:pPr>
            <a:r>
              <a:rPr lang="en-US" sz="1100" dirty="0">
                <a:effectLst>
                  <a:outerShdw blurRad="38100" dist="38100" dir="2700000" algn="tl">
                    <a:srgbClr val="000000">
                      <a:alpha val="43137"/>
                    </a:srgbClr>
                  </a:outerShdw>
                </a:effectLst>
              </a:rPr>
              <a:t>Deak, M. C., &amp; Kirsch, D. B. (2014). Sleep-Disordered Breathing in Neurologic Conditions. Clinics in Chest Medicine, 35(3), 547–556. doi:10.1016/j.ccm.2014.06.009</a:t>
            </a:r>
            <a:endParaRPr lang="el-GR" sz="1100" dirty="0">
              <a:effectLst>
                <a:outerShdw blurRad="38100" dist="38100" dir="2700000" algn="tl">
                  <a:srgbClr val="000000">
                    <a:alpha val="43137"/>
                  </a:srgbClr>
                </a:outerShdw>
              </a:effectLst>
            </a:endParaRPr>
          </a:p>
          <a:p>
            <a:pPr marL="457200" indent="-457200" algn="just">
              <a:spcBef>
                <a:spcPts val="0"/>
              </a:spcBef>
              <a:spcAft>
                <a:spcPts val="0"/>
              </a:spcAft>
              <a:buFont typeface="+mj-lt"/>
              <a:buAutoNum type="arabicPeriod"/>
            </a:pPr>
            <a:r>
              <a:rPr lang="en-US" sz="1100" dirty="0">
                <a:effectLst>
                  <a:outerShdw blurRad="38100" dist="38100" dir="2700000" algn="tl">
                    <a:srgbClr val="000000">
                      <a:alpha val="43137"/>
                    </a:srgbClr>
                  </a:outerShdw>
                </a:effectLst>
              </a:rPr>
              <a:t>Bhat S, Gupta D, Chokroverty S. Sleep disorders in neuromuscular diseases. Neurol Clin 2012;30(4): 1359–87.</a:t>
            </a:r>
            <a:endParaRPr lang="el-GR" sz="1100" dirty="0">
              <a:effectLst>
                <a:outerShdw blurRad="38100" dist="38100" dir="2700000" algn="tl">
                  <a:srgbClr val="000000">
                    <a:alpha val="43137"/>
                  </a:srgbClr>
                </a:outerShdw>
              </a:effectLst>
            </a:endParaRPr>
          </a:p>
          <a:p>
            <a:pPr marL="457200" indent="-457200" algn="just">
              <a:spcBef>
                <a:spcPts val="0"/>
              </a:spcBef>
              <a:spcAft>
                <a:spcPts val="0"/>
              </a:spcAft>
              <a:buFont typeface="+mj-lt"/>
              <a:buAutoNum type="arabicPeriod"/>
            </a:pPr>
            <a:r>
              <a:rPr lang="en-US" sz="1100" dirty="0">
                <a:effectLst>
                  <a:outerShdw blurRad="38100" dist="38100" dir="2700000" algn="tl">
                    <a:srgbClr val="000000">
                      <a:alpha val="43137"/>
                    </a:srgbClr>
                  </a:outerShdw>
                </a:effectLst>
              </a:rPr>
              <a:t>Quera-Salva MA, Guilleminault C, Chevret S, et al. Breathing disorders during sleep in myasthenia gravis. Ann Neurol 1992;31(1):86–92.</a:t>
            </a:r>
            <a:endParaRPr lang="el-GR" sz="1100" dirty="0">
              <a:effectLst>
                <a:outerShdw blurRad="38100" dist="38100" dir="2700000" algn="tl">
                  <a:srgbClr val="000000">
                    <a:alpha val="43137"/>
                  </a:srgbClr>
                </a:outerShdw>
              </a:effectLst>
            </a:endParaRPr>
          </a:p>
          <a:p>
            <a:pPr marL="457200" indent="-457200" algn="just">
              <a:spcBef>
                <a:spcPts val="0"/>
              </a:spcBef>
              <a:spcAft>
                <a:spcPts val="0"/>
              </a:spcAft>
              <a:buFont typeface="+mj-lt"/>
              <a:buAutoNum type="arabicPeriod"/>
            </a:pPr>
            <a:r>
              <a:rPr lang="en-US" sz="1100" dirty="0">
                <a:effectLst>
                  <a:outerShdw blurRad="38100" dist="38100" dir="2700000" algn="tl">
                    <a:srgbClr val="000000">
                      <a:alpha val="43137"/>
                    </a:srgbClr>
                  </a:outerShdw>
                </a:effectLst>
              </a:rPr>
              <a:t>Laberge L, Gagnon C, Dauvilliers Y. Daytime</a:t>
            </a:r>
            <a:r>
              <a:rPr lang="el-GR" sz="1100" dirty="0">
                <a:effectLst>
                  <a:outerShdw blurRad="38100" dist="38100" dir="2700000" algn="tl">
                    <a:srgbClr val="000000">
                      <a:alpha val="43137"/>
                    </a:srgbClr>
                  </a:outerShdw>
                </a:effectLst>
              </a:rPr>
              <a:t> </a:t>
            </a:r>
            <a:r>
              <a:rPr lang="en-US" sz="1100" dirty="0">
                <a:effectLst>
                  <a:outerShdw blurRad="38100" dist="38100" dir="2700000" algn="tl">
                    <a:srgbClr val="000000">
                      <a:alpha val="43137"/>
                    </a:srgbClr>
                  </a:outerShdw>
                </a:effectLst>
              </a:rPr>
              <a:t>sleepiness and myotonic dystrophy. Curr Neurol</a:t>
            </a:r>
            <a:r>
              <a:rPr lang="el-GR" sz="1100" dirty="0">
                <a:effectLst>
                  <a:outerShdw blurRad="38100" dist="38100" dir="2700000" algn="tl">
                    <a:srgbClr val="000000">
                      <a:alpha val="43137"/>
                    </a:srgbClr>
                  </a:outerShdw>
                </a:effectLst>
              </a:rPr>
              <a:t> </a:t>
            </a:r>
            <a:r>
              <a:rPr lang="en-US" sz="1100" dirty="0">
                <a:effectLst>
                  <a:outerShdw blurRad="38100" dist="38100" dir="2700000" algn="tl">
                    <a:srgbClr val="000000">
                      <a:alpha val="43137"/>
                    </a:srgbClr>
                  </a:outerShdw>
                </a:effectLst>
              </a:rPr>
              <a:t>Neurosci Rep 2013;13(4):340.</a:t>
            </a:r>
            <a:endParaRPr lang="el-GR" sz="1100" dirty="0">
              <a:effectLst>
                <a:outerShdw blurRad="38100" dist="38100" dir="2700000" algn="tl">
                  <a:srgbClr val="000000">
                    <a:alpha val="43137"/>
                  </a:srgbClr>
                </a:outerShdw>
              </a:effectLst>
            </a:endParaRPr>
          </a:p>
          <a:p>
            <a:pPr marL="457200" indent="-457200" algn="just">
              <a:spcBef>
                <a:spcPts val="0"/>
              </a:spcBef>
              <a:spcAft>
                <a:spcPts val="0"/>
              </a:spcAft>
              <a:buFont typeface="+mj-lt"/>
              <a:buAutoNum type="arabicPeriod"/>
            </a:pPr>
            <a:r>
              <a:rPr lang="en-US" sz="1100" dirty="0">
                <a:effectLst>
                  <a:outerShdw blurRad="38100" dist="38100" dir="2700000" algn="tl">
                    <a:srgbClr val="000000">
                      <a:alpha val="43137"/>
                    </a:srgbClr>
                  </a:outerShdw>
                </a:effectLst>
              </a:rPr>
              <a:t>Dauvilliers YA, Laberge L. Myotonic dystrophy type</a:t>
            </a:r>
            <a:r>
              <a:rPr lang="el-GR" sz="1100" dirty="0">
                <a:effectLst>
                  <a:outerShdw blurRad="38100" dist="38100" dir="2700000" algn="tl">
                    <a:srgbClr val="000000">
                      <a:alpha val="43137"/>
                    </a:srgbClr>
                  </a:outerShdw>
                </a:effectLst>
              </a:rPr>
              <a:t> </a:t>
            </a:r>
            <a:r>
              <a:rPr lang="en-US" sz="1100" dirty="0">
                <a:effectLst>
                  <a:outerShdw blurRad="38100" dist="38100" dir="2700000" algn="tl">
                    <a:srgbClr val="000000">
                      <a:alpha val="43137"/>
                    </a:srgbClr>
                  </a:outerShdw>
                </a:effectLst>
              </a:rPr>
              <a:t>1, daytime sleepiness and REM sleep dysregulation. Sleep Med Rev 2012;16(6):539–45.</a:t>
            </a:r>
          </a:p>
          <a:p>
            <a:pPr marL="457200" indent="-457200" algn="just">
              <a:spcBef>
                <a:spcPts val="0"/>
              </a:spcBef>
              <a:spcAft>
                <a:spcPts val="0"/>
              </a:spcAft>
              <a:buFont typeface="+mj-lt"/>
              <a:buAutoNum type="arabicPeriod"/>
            </a:pPr>
            <a:r>
              <a:rPr lang="en-US" sz="1100" dirty="0" err="1">
                <a:effectLst>
                  <a:outerShdw blurRad="38100" dist="38100" dir="2700000" algn="tl">
                    <a:srgbClr val="000000">
                      <a:alpha val="43137"/>
                    </a:srgbClr>
                  </a:outerShdw>
                </a:effectLst>
              </a:rPr>
              <a:t>Ferini-Strambi</a:t>
            </a:r>
            <a:r>
              <a:rPr lang="en-US" sz="1100" dirty="0">
                <a:effectLst>
                  <a:outerShdw blurRad="38100" dist="38100" dir="2700000" algn="tl">
                    <a:srgbClr val="000000">
                      <a:alpha val="43137"/>
                    </a:srgbClr>
                  </a:outerShdw>
                </a:effectLst>
              </a:rPr>
              <a:t> L, Lombardi GE, Marelli S, </a:t>
            </a:r>
            <a:r>
              <a:rPr lang="en-US" sz="1100" dirty="0" err="1">
                <a:effectLst>
                  <a:outerShdw blurRad="38100" dist="38100" dir="2700000" algn="tl">
                    <a:srgbClr val="000000">
                      <a:alpha val="43137"/>
                    </a:srgbClr>
                  </a:outerShdw>
                </a:effectLst>
              </a:rPr>
              <a:t>Galbiati</a:t>
            </a:r>
            <a:r>
              <a:rPr lang="en-US" sz="1100" dirty="0">
                <a:effectLst>
                  <a:outerShdw blurRad="38100" dist="38100" dir="2700000" algn="tl">
                    <a:srgbClr val="000000">
                      <a:alpha val="43137"/>
                    </a:srgbClr>
                  </a:outerShdw>
                </a:effectLst>
              </a:rPr>
              <a:t> A. Neurological Deficits in Obstructive Sleep Apnea. Curr Treat Options Neurol. 2017 Apr;19(4):16. </a:t>
            </a:r>
            <a:r>
              <a:rPr lang="en-US" sz="1100" dirty="0" err="1">
                <a:effectLst>
                  <a:outerShdw blurRad="38100" dist="38100" dir="2700000" algn="tl">
                    <a:srgbClr val="000000">
                      <a:alpha val="43137"/>
                    </a:srgbClr>
                  </a:outerShdw>
                </a:effectLst>
              </a:rPr>
              <a:t>doi</a:t>
            </a:r>
            <a:r>
              <a:rPr lang="en-US" sz="1100" dirty="0">
                <a:effectLst>
                  <a:outerShdw blurRad="38100" dist="38100" dir="2700000" algn="tl">
                    <a:srgbClr val="000000">
                      <a:alpha val="43137"/>
                    </a:srgbClr>
                  </a:outerShdw>
                </a:effectLst>
              </a:rPr>
              <a:t>: 10.1007/s11940-017-0451-8. PMID: 28374233.</a:t>
            </a:r>
          </a:p>
          <a:p>
            <a:pPr marL="457200" indent="-457200" algn="just">
              <a:spcBef>
                <a:spcPts val="0"/>
              </a:spcBef>
              <a:spcAft>
                <a:spcPts val="0"/>
              </a:spcAft>
              <a:buFont typeface="+mj-lt"/>
              <a:buAutoNum type="arabicPeriod"/>
            </a:pPr>
            <a:r>
              <a:rPr lang="en-US" sz="1100" dirty="0" err="1">
                <a:effectLst>
                  <a:outerShdw blurRad="38100" dist="38100" dir="2700000" algn="tl">
                    <a:srgbClr val="000000">
                      <a:alpha val="43137"/>
                    </a:srgbClr>
                  </a:outerShdw>
                </a:effectLst>
              </a:rPr>
              <a:t>Gaig</a:t>
            </a:r>
            <a:r>
              <a:rPr lang="en-US" sz="1100" dirty="0">
                <a:effectLst>
                  <a:outerShdw blurRad="38100" dist="38100" dir="2700000" algn="tl">
                    <a:srgbClr val="000000">
                      <a:alpha val="43137"/>
                    </a:srgbClr>
                  </a:outerShdw>
                </a:effectLst>
              </a:rPr>
              <a:t> C, </a:t>
            </a:r>
            <a:r>
              <a:rPr lang="en-US" sz="1100" dirty="0" err="1">
                <a:effectLst>
                  <a:outerShdw blurRad="38100" dist="38100" dir="2700000" algn="tl">
                    <a:srgbClr val="000000">
                      <a:alpha val="43137"/>
                    </a:srgbClr>
                  </a:outerShdw>
                </a:effectLst>
              </a:rPr>
              <a:t>Iranzo</a:t>
            </a:r>
            <a:r>
              <a:rPr lang="en-US" sz="1100" dirty="0">
                <a:effectLst>
                  <a:outerShdw blurRad="38100" dist="38100" dir="2700000" algn="tl">
                    <a:srgbClr val="000000">
                      <a:alpha val="43137"/>
                    </a:srgbClr>
                  </a:outerShdw>
                </a:effectLst>
              </a:rPr>
              <a:t> A. Sleep-disordered breathing in neurodegenerative diseases. Curr Neurol </a:t>
            </a:r>
            <a:r>
              <a:rPr lang="en-US" sz="1100" dirty="0" err="1">
                <a:effectLst>
                  <a:outerShdw blurRad="38100" dist="38100" dir="2700000" algn="tl">
                    <a:srgbClr val="000000">
                      <a:alpha val="43137"/>
                    </a:srgbClr>
                  </a:outerShdw>
                </a:effectLst>
              </a:rPr>
              <a:t>Neurosci</a:t>
            </a:r>
            <a:r>
              <a:rPr lang="en-US" sz="1100" dirty="0">
                <a:effectLst>
                  <a:outerShdw blurRad="38100" dist="38100" dir="2700000" algn="tl">
                    <a:srgbClr val="000000">
                      <a:alpha val="43137"/>
                    </a:srgbClr>
                  </a:outerShdw>
                </a:effectLst>
              </a:rPr>
              <a:t> Rep. 2012;12:205–17</a:t>
            </a:r>
            <a:endParaRPr lang="el-GR" sz="1100" dirty="0">
              <a:effectLst>
                <a:outerShdw blurRad="38100" dist="38100" dir="2700000" algn="tl">
                  <a:srgbClr val="000000">
                    <a:alpha val="43137"/>
                  </a:srgbClr>
                </a:outerShdw>
              </a:effectLst>
            </a:endParaRPr>
          </a:p>
        </p:txBody>
      </p:sp>
      <p:sp>
        <p:nvSpPr>
          <p:cNvPr id="5" name="TextBox 4">
            <a:extLst>
              <a:ext uri="{FF2B5EF4-FFF2-40B4-BE49-F238E27FC236}">
                <a16:creationId xmlns:a16="http://schemas.microsoft.com/office/drawing/2014/main" id="{461AE3C3-CF59-3476-F8E5-C1E7EFB136DE}"/>
              </a:ext>
            </a:extLst>
          </p:cNvPr>
          <p:cNvSpPr txBox="1"/>
          <p:nvPr/>
        </p:nvSpPr>
        <p:spPr>
          <a:xfrm rot="5400000">
            <a:off x="1127670" y="2891934"/>
            <a:ext cx="914400" cy="261610"/>
          </a:xfrm>
          <a:prstGeom prst="rect">
            <a:avLst/>
          </a:prstGeom>
          <a:noFill/>
        </p:spPr>
        <p:txBody>
          <a:bodyPr wrap="square" rtlCol="0">
            <a:spAutoFit/>
          </a:bodyPr>
          <a:lstStyle/>
          <a:p>
            <a:r>
              <a:rPr lang="el-GR" sz="1100" dirty="0">
                <a:effectLst>
                  <a:outerShdw blurRad="38100" dist="38100" dir="2700000" algn="tl">
                    <a:srgbClr val="000000">
                      <a:alpha val="43137"/>
                    </a:srgbClr>
                  </a:outerShdw>
                </a:effectLst>
              </a:rPr>
              <a:t>Νόσοι ΚΝΣ</a:t>
            </a:r>
          </a:p>
        </p:txBody>
      </p:sp>
      <p:sp>
        <p:nvSpPr>
          <p:cNvPr id="6" name="TextBox 5">
            <a:extLst>
              <a:ext uri="{FF2B5EF4-FFF2-40B4-BE49-F238E27FC236}">
                <a16:creationId xmlns:a16="http://schemas.microsoft.com/office/drawing/2014/main" id="{C625DF6E-8841-D3B6-9A28-77E89D827A5B}"/>
              </a:ext>
            </a:extLst>
          </p:cNvPr>
          <p:cNvSpPr txBox="1"/>
          <p:nvPr/>
        </p:nvSpPr>
        <p:spPr>
          <a:xfrm rot="5400000">
            <a:off x="1605638" y="3037467"/>
            <a:ext cx="1355889" cy="430887"/>
          </a:xfrm>
          <a:prstGeom prst="rect">
            <a:avLst/>
          </a:prstGeom>
          <a:noFill/>
        </p:spPr>
        <p:txBody>
          <a:bodyPr wrap="square" rtlCol="0">
            <a:spAutoFit/>
          </a:bodyPr>
          <a:lstStyle/>
          <a:p>
            <a:r>
              <a:rPr lang="el-GR" sz="1100" dirty="0">
                <a:effectLst>
                  <a:outerShdw blurRad="38100" dist="38100" dir="2700000" algn="tl">
                    <a:srgbClr val="000000">
                      <a:alpha val="43137"/>
                    </a:srgbClr>
                  </a:outerShdw>
                </a:effectLst>
              </a:rPr>
              <a:t>Νόσοι προσθίων κεράτων</a:t>
            </a:r>
          </a:p>
        </p:txBody>
      </p:sp>
      <p:sp>
        <p:nvSpPr>
          <p:cNvPr id="7" name="TextBox 6">
            <a:extLst>
              <a:ext uri="{FF2B5EF4-FFF2-40B4-BE49-F238E27FC236}">
                <a16:creationId xmlns:a16="http://schemas.microsoft.com/office/drawing/2014/main" id="{B7398AAF-0766-F16D-24E2-D3A6FB452061}"/>
              </a:ext>
            </a:extLst>
          </p:cNvPr>
          <p:cNvSpPr txBox="1"/>
          <p:nvPr/>
        </p:nvSpPr>
        <p:spPr>
          <a:xfrm rot="5400000">
            <a:off x="2160796" y="3169178"/>
            <a:ext cx="1619310" cy="430887"/>
          </a:xfrm>
          <a:prstGeom prst="rect">
            <a:avLst/>
          </a:prstGeom>
          <a:noFill/>
        </p:spPr>
        <p:txBody>
          <a:bodyPr wrap="square" rtlCol="0">
            <a:spAutoFit/>
          </a:bodyPr>
          <a:lstStyle/>
          <a:p>
            <a:r>
              <a:rPr lang="el-GR" sz="1100" dirty="0">
                <a:effectLst>
                  <a:outerShdw blurRad="38100" dist="38100" dir="2700000" algn="tl">
                    <a:srgbClr val="000000">
                      <a:alpha val="43137"/>
                    </a:srgbClr>
                  </a:outerShdw>
                </a:effectLst>
              </a:rPr>
              <a:t>Νόσοι περιφερικών νεύρων</a:t>
            </a:r>
          </a:p>
        </p:txBody>
      </p:sp>
      <p:sp>
        <p:nvSpPr>
          <p:cNvPr id="10" name="TextBox 9">
            <a:extLst>
              <a:ext uri="{FF2B5EF4-FFF2-40B4-BE49-F238E27FC236}">
                <a16:creationId xmlns:a16="http://schemas.microsoft.com/office/drawing/2014/main" id="{6C4374F9-75A6-06AD-689E-731F73B281F3}"/>
              </a:ext>
            </a:extLst>
          </p:cNvPr>
          <p:cNvSpPr txBox="1"/>
          <p:nvPr/>
        </p:nvSpPr>
        <p:spPr>
          <a:xfrm rot="5400000">
            <a:off x="2900293" y="3117458"/>
            <a:ext cx="1538927" cy="430887"/>
          </a:xfrm>
          <a:prstGeom prst="rect">
            <a:avLst/>
          </a:prstGeom>
          <a:noFill/>
        </p:spPr>
        <p:txBody>
          <a:bodyPr wrap="square" rtlCol="0">
            <a:spAutoFit/>
          </a:bodyPr>
          <a:lstStyle/>
          <a:p>
            <a:r>
              <a:rPr lang="el-GR" sz="1100" dirty="0">
                <a:effectLst>
                  <a:outerShdw blurRad="38100" dist="38100" dir="2700000" algn="tl">
                    <a:srgbClr val="000000">
                      <a:alpha val="43137"/>
                    </a:srgbClr>
                  </a:outerShdw>
                </a:effectLst>
              </a:rPr>
              <a:t>Νόσοι νευρομυϊκής σύναψης</a:t>
            </a:r>
          </a:p>
        </p:txBody>
      </p:sp>
      <p:sp>
        <p:nvSpPr>
          <p:cNvPr id="11" name="TextBox 10">
            <a:extLst>
              <a:ext uri="{FF2B5EF4-FFF2-40B4-BE49-F238E27FC236}">
                <a16:creationId xmlns:a16="http://schemas.microsoft.com/office/drawing/2014/main" id="{5C5F99B5-F4A9-9795-B8C9-21F0E2F1FDED}"/>
              </a:ext>
            </a:extLst>
          </p:cNvPr>
          <p:cNvSpPr txBox="1"/>
          <p:nvPr/>
        </p:nvSpPr>
        <p:spPr>
          <a:xfrm rot="5400000">
            <a:off x="3712496" y="3110578"/>
            <a:ext cx="1355889" cy="261610"/>
          </a:xfrm>
          <a:prstGeom prst="rect">
            <a:avLst/>
          </a:prstGeom>
          <a:noFill/>
        </p:spPr>
        <p:txBody>
          <a:bodyPr wrap="square" rtlCol="0">
            <a:spAutoFit/>
          </a:bodyPr>
          <a:lstStyle/>
          <a:p>
            <a:r>
              <a:rPr lang="el-GR" sz="1100" dirty="0">
                <a:effectLst>
                  <a:outerShdw blurRad="38100" dist="38100" dir="2700000" algn="tl">
                    <a:srgbClr val="000000">
                      <a:alpha val="43137"/>
                    </a:srgbClr>
                  </a:outerShdw>
                </a:effectLst>
              </a:rPr>
              <a:t>Μυοπάθειες</a:t>
            </a:r>
            <a:endParaRPr lang="el-GR" sz="1000" dirty="0">
              <a:effectLst>
                <a:outerShdw blurRad="38100" dist="38100" dir="2700000" algn="tl">
                  <a:srgbClr val="000000">
                    <a:alpha val="43137"/>
                  </a:srgbClr>
                </a:outerShdw>
              </a:effectLst>
            </a:endParaRPr>
          </a:p>
        </p:txBody>
      </p:sp>
      <p:sp>
        <p:nvSpPr>
          <p:cNvPr id="12" name="TextBox 11">
            <a:extLst>
              <a:ext uri="{FF2B5EF4-FFF2-40B4-BE49-F238E27FC236}">
                <a16:creationId xmlns:a16="http://schemas.microsoft.com/office/drawing/2014/main" id="{A5134FF5-A667-E297-C826-C69C9A2B7C07}"/>
              </a:ext>
            </a:extLst>
          </p:cNvPr>
          <p:cNvSpPr txBox="1"/>
          <p:nvPr/>
        </p:nvSpPr>
        <p:spPr>
          <a:xfrm rot="5400000">
            <a:off x="4394167" y="3135271"/>
            <a:ext cx="1355889" cy="261610"/>
          </a:xfrm>
          <a:prstGeom prst="rect">
            <a:avLst/>
          </a:prstGeom>
          <a:noFill/>
        </p:spPr>
        <p:txBody>
          <a:bodyPr wrap="square" rtlCol="0">
            <a:spAutoFit/>
          </a:bodyPr>
          <a:lstStyle/>
          <a:p>
            <a:r>
              <a:rPr lang="el-GR" sz="1100" dirty="0">
                <a:effectLst>
                  <a:outerShdw blurRad="38100" dist="38100" dir="2700000" algn="tl">
                    <a:srgbClr val="000000">
                      <a:alpha val="43137"/>
                    </a:srgbClr>
                  </a:outerShdw>
                </a:effectLst>
              </a:rPr>
              <a:t>Επιληψία</a:t>
            </a:r>
          </a:p>
        </p:txBody>
      </p:sp>
      <p:sp>
        <p:nvSpPr>
          <p:cNvPr id="13" name="TextBox 12">
            <a:extLst>
              <a:ext uri="{FF2B5EF4-FFF2-40B4-BE49-F238E27FC236}">
                <a16:creationId xmlns:a16="http://schemas.microsoft.com/office/drawing/2014/main" id="{F6D7B76C-9B8F-B249-043F-33A930EA6D18}"/>
              </a:ext>
            </a:extLst>
          </p:cNvPr>
          <p:cNvSpPr txBox="1"/>
          <p:nvPr/>
        </p:nvSpPr>
        <p:spPr>
          <a:xfrm rot="5400000">
            <a:off x="4992557" y="3253163"/>
            <a:ext cx="1538926" cy="261610"/>
          </a:xfrm>
          <a:prstGeom prst="rect">
            <a:avLst/>
          </a:prstGeom>
          <a:noFill/>
        </p:spPr>
        <p:txBody>
          <a:bodyPr wrap="square" rtlCol="0">
            <a:spAutoFit/>
          </a:bodyPr>
          <a:lstStyle/>
          <a:p>
            <a:r>
              <a:rPr lang="el-GR" sz="1100" dirty="0">
                <a:effectLst>
                  <a:outerShdw blurRad="38100" dist="38100" dir="2700000" algn="tl">
                    <a:srgbClr val="000000">
                      <a:alpha val="43137"/>
                    </a:srgbClr>
                  </a:outerShdw>
                </a:effectLst>
              </a:rPr>
              <a:t>Κινητικές διαταραχές</a:t>
            </a:r>
          </a:p>
        </p:txBody>
      </p:sp>
      <p:sp>
        <p:nvSpPr>
          <p:cNvPr id="14" name="TextBox 13">
            <a:extLst>
              <a:ext uri="{FF2B5EF4-FFF2-40B4-BE49-F238E27FC236}">
                <a16:creationId xmlns:a16="http://schemas.microsoft.com/office/drawing/2014/main" id="{822D7E28-AF6B-0EAD-AD45-B81B70362485}"/>
              </a:ext>
            </a:extLst>
          </p:cNvPr>
          <p:cNvSpPr txBox="1"/>
          <p:nvPr/>
        </p:nvSpPr>
        <p:spPr>
          <a:xfrm rot="5400000">
            <a:off x="5818535" y="3201453"/>
            <a:ext cx="1355889" cy="261610"/>
          </a:xfrm>
          <a:prstGeom prst="rect">
            <a:avLst/>
          </a:prstGeom>
          <a:noFill/>
        </p:spPr>
        <p:txBody>
          <a:bodyPr wrap="square" rtlCol="0">
            <a:spAutoFit/>
          </a:bodyPr>
          <a:lstStyle/>
          <a:p>
            <a:r>
              <a:rPr lang="el-GR" sz="1100" dirty="0">
                <a:effectLst>
                  <a:outerShdw blurRad="38100" dist="38100" dir="2700000" algn="tl">
                    <a:srgbClr val="000000">
                      <a:alpha val="43137"/>
                    </a:srgbClr>
                  </a:outerShdw>
                </a:effectLst>
              </a:rPr>
              <a:t>Άνοια</a:t>
            </a:r>
          </a:p>
        </p:txBody>
      </p:sp>
      <p:sp>
        <p:nvSpPr>
          <p:cNvPr id="15" name="TextBox 14">
            <a:extLst>
              <a:ext uri="{FF2B5EF4-FFF2-40B4-BE49-F238E27FC236}">
                <a16:creationId xmlns:a16="http://schemas.microsoft.com/office/drawing/2014/main" id="{DE05B6CE-12A5-C540-6A2B-6D1AEB6609F0}"/>
              </a:ext>
            </a:extLst>
          </p:cNvPr>
          <p:cNvSpPr txBox="1"/>
          <p:nvPr/>
        </p:nvSpPr>
        <p:spPr>
          <a:xfrm rot="5400000">
            <a:off x="6482808" y="3140459"/>
            <a:ext cx="1355889" cy="261610"/>
          </a:xfrm>
          <a:prstGeom prst="rect">
            <a:avLst/>
          </a:prstGeom>
          <a:noFill/>
        </p:spPr>
        <p:txBody>
          <a:bodyPr wrap="square" rtlCol="0">
            <a:spAutoFit/>
          </a:bodyPr>
          <a:lstStyle/>
          <a:p>
            <a:r>
              <a:rPr lang="el-GR" sz="1100" dirty="0">
                <a:effectLst>
                  <a:outerShdw blurRad="38100" dist="38100" dir="2700000" algn="tl">
                    <a:srgbClr val="000000">
                      <a:alpha val="43137"/>
                    </a:srgbClr>
                  </a:outerShdw>
                </a:effectLst>
              </a:rPr>
              <a:t>Συνδυασμός</a:t>
            </a:r>
          </a:p>
        </p:txBody>
      </p:sp>
      <p:sp>
        <p:nvSpPr>
          <p:cNvPr id="16" name="TextBox 15">
            <a:extLst>
              <a:ext uri="{FF2B5EF4-FFF2-40B4-BE49-F238E27FC236}">
                <a16:creationId xmlns:a16="http://schemas.microsoft.com/office/drawing/2014/main" id="{8F99D647-D6DA-18CE-5859-4DE85093D0F8}"/>
              </a:ext>
            </a:extLst>
          </p:cNvPr>
          <p:cNvSpPr txBox="1"/>
          <p:nvPr/>
        </p:nvSpPr>
        <p:spPr>
          <a:xfrm>
            <a:off x="141190" y="2712498"/>
            <a:ext cx="1262745" cy="900246"/>
          </a:xfrm>
          <a:prstGeom prst="rect">
            <a:avLst/>
          </a:prstGeom>
          <a:noFill/>
        </p:spPr>
        <p:txBody>
          <a:bodyPr wrap="square" rtlCol="0">
            <a:spAutoFit/>
          </a:bodyPr>
          <a:lstStyle/>
          <a:p>
            <a:pPr algn="just"/>
            <a:r>
              <a:rPr lang="el-GR" sz="1050" dirty="0">
                <a:effectLst>
                  <a:outerShdw blurRad="38100" dist="38100" dir="2700000" algn="tl">
                    <a:srgbClr val="000000">
                      <a:alpha val="43137"/>
                    </a:srgbClr>
                  </a:outerShdw>
                </a:effectLst>
              </a:rPr>
              <a:t>Πίνακας 2. </a:t>
            </a:r>
            <a:r>
              <a:rPr lang="en-US" sz="1050" dirty="0">
                <a:solidFill>
                  <a:schemeClr val="bg2"/>
                </a:solidFill>
                <a:effectLst>
                  <a:outerShdw blurRad="38100" dist="38100" dir="2700000" algn="tl">
                    <a:srgbClr val="000000">
                      <a:alpha val="43137"/>
                    </a:srgbClr>
                  </a:outerShdw>
                </a:effectLst>
              </a:rPr>
              <a:t>Boxplot </a:t>
            </a:r>
            <a:r>
              <a:rPr lang="el-GR" sz="1050" dirty="0">
                <a:solidFill>
                  <a:schemeClr val="bg2"/>
                </a:solidFill>
                <a:effectLst>
                  <a:outerShdw blurRad="38100" dist="38100" dir="2700000" algn="tl">
                    <a:srgbClr val="000000">
                      <a:alpha val="43137"/>
                    </a:srgbClr>
                  </a:outerShdw>
                </a:effectLst>
              </a:rPr>
              <a:t>μέγιστης διάρκειας αποκορεσμού κατά τον ύπνο</a:t>
            </a:r>
          </a:p>
        </p:txBody>
      </p:sp>
      <p:sp>
        <p:nvSpPr>
          <p:cNvPr id="17" name="TextBox 16">
            <a:extLst>
              <a:ext uri="{FF2B5EF4-FFF2-40B4-BE49-F238E27FC236}">
                <a16:creationId xmlns:a16="http://schemas.microsoft.com/office/drawing/2014/main" id="{717B5EA6-223F-ACCD-485B-20AC0D9AF5E1}"/>
              </a:ext>
            </a:extLst>
          </p:cNvPr>
          <p:cNvSpPr txBox="1"/>
          <p:nvPr/>
        </p:nvSpPr>
        <p:spPr>
          <a:xfrm>
            <a:off x="8290579" y="232089"/>
            <a:ext cx="3815696" cy="2092881"/>
          </a:xfrm>
          <a:prstGeom prst="rect">
            <a:avLst/>
          </a:prstGeom>
          <a:noFill/>
        </p:spPr>
        <p:txBody>
          <a:bodyPr wrap="square" rtlCol="0">
            <a:spAutoFit/>
          </a:bodyPr>
          <a:lstStyle/>
          <a:p>
            <a:pPr algn="just"/>
            <a:r>
              <a:rPr lang="el-GR" sz="1300" dirty="0">
                <a:effectLst>
                  <a:outerShdw blurRad="38100" dist="38100" dir="2700000" algn="tl">
                    <a:srgbClr val="000000">
                      <a:alpha val="43137"/>
                    </a:srgbClr>
                  </a:outerShdw>
                </a:effectLst>
              </a:rPr>
              <a:t>Συμπέρασμα: </a:t>
            </a:r>
            <a:r>
              <a:rPr lang="el-GR" sz="1300" dirty="0">
                <a:solidFill>
                  <a:schemeClr val="bg2"/>
                </a:solidFill>
                <a:effectLst>
                  <a:outerShdw blurRad="38100" dist="38100" dir="2700000" algn="tl">
                    <a:srgbClr val="000000">
                      <a:alpha val="43137"/>
                    </a:srgbClr>
                  </a:outerShdw>
                </a:effectLst>
              </a:rPr>
              <a:t>Η ευαισθητοποίηση των επαγγελματιών υγείας ως προς </a:t>
            </a:r>
            <a:r>
              <a:rPr lang="el-GR" sz="1300" dirty="0">
                <a:effectLst>
                  <a:outerShdw blurRad="38100" dist="38100" dir="2700000" algn="tl">
                    <a:srgbClr val="000000">
                      <a:alpha val="43137"/>
                    </a:srgbClr>
                  </a:outerShdw>
                </a:effectLst>
              </a:rPr>
              <a:t>τη λήψη ιστορικού ύπνου (</a:t>
            </a:r>
            <a:r>
              <a:rPr lang="en-US" sz="1300" dirty="0">
                <a:effectLst>
                  <a:outerShdw blurRad="38100" dist="38100" dir="2700000" algn="tl">
                    <a:srgbClr val="000000">
                      <a:alpha val="43137"/>
                    </a:srgbClr>
                  </a:outerShdw>
                </a:effectLst>
              </a:rPr>
              <a:t>sleep history)</a:t>
            </a:r>
            <a:r>
              <a:rPr lang="el-GR" sz="1300" dirty="0">
                <a:effectLst>
                  <a:outerShdw blurRad="38100" dist="38100" dir="2700000" algn="tl">
                    <a:srgbClr val="000000">
                      <a:alpha val="43137"/>
                    </a:srgbClr>
                  </a:outerShdw>
                </a:effectLst>
              </a:rPr>
              <a:t> </a:t>
            </a:r>
            <a:r>
              <a:rPr lang="el-GR" sz="1300" dirty="0">
                <a:solidFill>
                  <a:schemeClr val="bg2"/>
                </a:solidFill>
                <a:effectLst>
                  <a:outerShdw blurRad="38100" dist="38100" dir="2700000" algn="tl">
                    <a:srgbClr val="000000">
                      <a:alpha val="43137"/>
                    </a:srgbClr>
                  </a:outerShdw>
                </a:effectLst>
              </a:rPr>
              <a:t>στους ασθενείς με νευρολογική νόσο, είναι απαραίτητη. Αυτό αφορά τόσο τον αυξημένο κίνδυνο και επιπολασμό διαταραχών αναπνοής στον ύπνο που παρατηρείται στους ασθενείς αυτούς, καθώς επίσης και </a:t>
            </a:r>
            <a:r>
              <a:rPr lang="el-GR" sz="1300" dirty="0">
                <a:effectLst>
                  <a:outerShdw blurRad="38100" dist="38100" dir="2700000" algn="tl">
                    <a:srgbClr val="000000">
                      <a:alpha val="43137"/>
                    </a:srgbClr>
                  </a:outerShdw>
                </a:effectLst>
              </a:rPr>
              <a:t>την προσέγγιση της θεραπείας </a:t>
            </a:r>
            <a:r>
              <a:rPr lang="el-GR" sz="1300" dirty="0">
                <a:solidFill>
                  <a:schemeClr val="bg2"/>
                </a:solidFill>
                <a:effectLst>
                  <a:outerShdw blurRad="38100" dist="38100" dir="2700000" algn="tl">
                    <a:srgbClr val="000000">
                      <a:alpha val="43137"/>
                    </a:srgbClr>
                  </a:outerShdw>
                </a:effectLst>
              </a:rPr>
              <a:t>στις ιδιαίτερες περιπτώσεις.</a:t>
            </a:r>
            <a:endParaRPr lang="el-GR" sz="1300" dirty="0">
              <a:effectLst>
                <a:outerShdw blurRad="38100" dist="38100" dir="2700000" algn="tl">
                  <a:srgbClr val="000000">
                    <a:alpha val="43137"/>
                  </a:srgbClr>
                </a:outerShdw>
              </a:effectLst>
            </a:endParaRPr>
          </a:p>
        </p:txBody>
      </p:sp>
      <p:sp>
        <p:nvSpPr>
          <p:cNvPr id="2" name="TextBox 1">
            <a:extLst>
              <a:ext uri="{FF2B5EF4-FFF2-40B4-BE49-F238E27FC236}">
                <a16:creationId xmlns:a16="http://schemas.microsoft.com/office/drawing/2014/main" id="{673A445A-62F5-215F-D7D6-29D369BD57A3}"/>
              </a:ext>
            </a:extLst>
          </p:cNvPr>
          <p:cNvSpPr txBox="1"/>
          <p:nvPr/>
        </p:nvSpPr>
        <p:spPr>
          <a:xfrm>
            <a:off x="98538" y="4068387"/>
            <a:ext cx="7950074" cy="2492990"/>
          </a:xfrm>
          <a:prstGeom prst="rect">
            <a:avLst/>
          </a:prstGeom>
          <a:noFill/>
        </p:spPr>
        <p:txBody>
          <a:bodyPr wrap="square" rtlCol="0">
            <a:spAutoFit/>
          </a:bodyPr>
          <a:lstStyle/>
          <a:p>
            <a:pPr algn="just"/>
            <a:r>
              <a:rPr lang="el-GR" sz="1300" dirty="0">
                <a:solidFill>
                  <a:schemeClr val="tx1">
                    <a:lumMod val="95000"/>
                  </a:schemeClr>
                </a:solidFill>
                <a:effectLst>
                  <a:outerShdw blurRad="38100" dist="38100" dir="2700000" algn="tl">
                    <a:srgbClr val="000000">
                      <a:alpha val="43137"/>
                    </a:srgbClr>
                  </a:outerShdw>
                </a:effectLst>
              </a:rPr>
              <a:t>Αποτελέσματα</a:t>
            </a:r>
            <a:r>
              <a:rPr lang="el-GR" sz="1300" dirty="0">
                <a:solidFill>
                  <a:schemeClr val="bg2">
                    <a:lumMod val="75000"/>
                  </a:schemeClr>
                </a:solidFill>
                <a:effectLst>
                  <a:outerShdw blurRad="38100" dist="38100" dir="2700000" algn="tl">
                    <a:srgbClr val="000000">
                      <a:alpha val="43137"/>
                    </a:srgbClr>
                  </a:outerShdw>
                </a:effectLst>
              </a:rPr>
              <a:t>: Το 58,7% ήταν άνδρες. Η διάμεση ηλικία ήταν τα 59,57 έτη (ΕΕ:24), με διάμεσο τιμή ΔΜΣ 27,8 (ΕΕ:7,33) και διάμεση τιμή κορεσμού οξυγόνου κατά την προσέλευσή τους 96% (ΕΕ:3). Ως προς τις κλίμακες αν και υπήρχαν ελλιπή δεδομένα, υπνηλία παρουσίαζε το 29% (κυρίως ήπια), κόπωση το 60% των ασθενών (με το 51% εξ αυτών να είναι σοβαρή), ενώ ως προς την κλίμακα </a:t>
            </a:r>
            <a:r>
              <a:rPr lang="en-US" sz="1300" dirty="0">
                <a:solidFill>
                  <a:schemeClr val="bg2">
                    <a:lumMod val="75000"/>
                  </a:schemeClr>
                </a:solidFill>
                <a:effectLst>
                  <a:outerShdw blurRad="38100" dist="38100" dir="2700000" algn="tl">
                    <a:srgbClr val="000000">
                      <a:alpha val="43137"/>
                    </a:srgbClr>
                  </a:outerShdw>
                </a:effectLst>
              </a:rPr>
              <a:t>HADS</a:t>
            </a:r>
            <a:r>
              <a:rPr lang="el-GR" sz="1300" dirty="0">
                <a:solidFill>
                  <a:schemeClr val="bg2">
                    <a:lumMod val="75000"/>
                  </a:schemeClr>
                </a:solidFill>
                <a:effectLst>
                  <a:outerShdw blurRad="38100" dist="38100" dir="2700000" algn="tl">
                    <a:srgbClr val="000000">
                      <a:alpha val="43137"/>
                    </a:srgbClr>
                  </a:outerShdw>
                </a:effectLst>
              </a:rPr>
              <a:t> το 26% παρουσίαζε άγχος και το 33% κατάθλιψη. </a:t>
            </a:r>
            <a:r>
              <a:rPr lang="en-US" sz="1300" dirty="0">
                <a:solidFill>
                  <a:schemeClr val="bg2">
                    <a:lumMod val="75000"/>
                  </a:schemeClr>
                </a:solidFill>
                <a:effectLst>
                  <a:outerShdw blurRad="38100" dist="38100" dir="2700000" algn="tl">
                    <a:srgbClr val="000000">
                      <a:alpha val="43137"/>
                    </a:srgbClr>
                  </a:outerShdw>
                </a:effectLst>
              </a:rPr>
              <a:t>To</a:t>
            </a:r>
            <a:r>
              <a:rPr lang="el-GR" sz="1300" dirty="0">
                <a:solidFill>
                  <a:schemeClr val="bg2">
                    <a:lumMod val="75000"/>
                  </a:schemeClr>
                </a:solidFill>
                <a:effectLst>
                  <a:outerShdw blurRad="38100" dist="38100" dir="2700000" algn="tl">
                    <a:srgbClr val="000000">
                      <a:alpha val="43137"/>
                    </a:srgbClr>
                  </a:outerShdw>
                </a:effectLst>
              </a:rPr>
              <a:t> 84,16% των ασθενών παρουσίαζε παθολογικό ΔΑΥ/ώρα ύπνου, με το 58,41% εξ αυτών να έχουν σοβαρό σύνδρομο (ΔΑΥ&gt;30/ώρα). Δεν διαπιστώθηκε κάποια συσχέτιση μεταξύ κάποιας υποκατηγορίας νευρολογικής πάθησης και της βαρύτητας του ΔΑΥ, ωστόσο </a:t>
            </a:r>
            <a:r>
              <a:rPr lang="el-GR" sz="1300" dirty="0">
                <a:solidFill>
                  <a:schemeClr val="tx1">
                    <a:lumMod val="95000"/>
                  </a:schemeClr>
                </a:solidFill>
                <a:effectLst>
                  <a:outerShdw blurRad="38100" dist="38100" dir="2700000" algn="tl">
                    <a:srgbClr val="000000">
                      <a:alpha val="43137"/>
                    </a:srgbClr>
                  </a:outerShdw>
                </a:effectLst>
              </a:rPr>
              <a:t>σημαντική συσχέτιση παρατηρήθηκε μεταξύ της μέγιστης διάρκειας αποκορεσμού κατά τον ύπνο, με τις μυοπάθειες και τις νόσους περιφερικών νεύρων να εμφανίζουν τη μεγαλύτερη διάρκεια σε δευτερόλεπτα </a:t>
            </a:r>
            <a:r>
              <a:rPr lang="el-GR" sz="1300" dirty="0">
                <a:solidFill>
                  <a:schemeClr val="bg2">
                    <a:lumMod val="75000"/>
                  </a:schemeClr>
                </a:solidFill>
                <a:effectLst>
                  <a:outerShdw blurRad="38100" dist="38100" dir="2700000" algn="tl">
                    <a:srgbClr val="000000">
                      <a:alpha val="43137"/>
                    </a:srgbClr>
                  </a:outerShdw>
                </a:effectLst>
              </a:rPr>
              <a:t>(Διάμεσος:76 και 72,8 αντίστοιχα). Επίσης, οι ασθενείς με μυοπάθεια ήταν μικρότερης ηλικίας (διάμεση ηλικία 47 έτη, </a:t>
            </a:r>
            <a:r>
              <a:rPr lang="en-US" sz="1300" dirty="0">
                <a:solidFill>
                  <a:schemeClr val="bg2">
                    <a:lumMod val="75000"/>
                  </a:schemeClr>
                </a:solidFill>
                <a:effectLst>
                  <a:outerShdw blurRad="38100" dist="38100" dir="2700000" algn="tl">
                    <a:srgbClr val="000000">
                      <a:alpha val="43137"/>
                    </a:srgbClr>
                  </a:outerShdw>
                </a:effectLst>
              </a:rPr>
              <a:t>P</a:t>
            </a:r>
            <a:r>
              <a:rPr lang="el-GR" sz="1300" dirty="0">
                <a:solidFill>
                  <a:schemeClr val="bg2">
                    <a:lumMod val="75000"/>
                  </a:schemeClr>
                </a:solidFill>
                <a:effectLst>
                  <a:outerShdw blurRad="38100" dist="38100" dir="2700000" algn="tl">
                    <a:srgbClr val="000000">
                      <a:alpha val="43137"/>
                    </a:srgbClr>
                  </a:outerShdw>
                </a:effectLst>
              </a:rPr>
              <a:t>&lt;0,05). Τα αποτελέσματα αυτά παρουσιάζονται στον </a:t>
            </a:r>
            <a:r>
              <a:rPr lang="el-GR" sz="1300" dirty="0">
                <a:effectLst>
                  <a:outerShdw blurRad="38100" dist="38100" dir="2700000" algn="tl">
                    <a:srgbClr val="000000">
                      <a:alpha val="43137"/>
                    </a:srgbClr>
                  </a:outerShdw>
                </a:effectLst>
              </a:rPr>
              <a:t>Πίνακα 2.</a:t>
            </a:r>
          </a:p>
        </p:txBody>
      </p:sp>
    </p:spTree>
    <p:extLst>
      <p:ext uri="{BB962C8B-B14F-4D97-AF65-F5344CB8AC3E}">
        <p14:creationId xmlns:p14="http://schemas.microsoft.com/office/powerpoint/2010/main" val="1713770410"/>
      </p:ext>
    </p:extLst>
  </p:cSld>
  <p:clrMapOvr>
    <a:masterClrMapping/>
  </p:clrMapOvr>
</p:sld>
</file>

<file path=ppt/theme/theme1.xml><?xml version="1.0" encoding="utf-8"?>
<a:theme xmlns:a="http://schemas.openxmlformats.org/drawingml/2006/main" name="Κομμάτι">
  <a:themeElements>
    <a:clrScheme name="Κομμάτ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Κομμάτ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Κομμάτ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1154</TotalTime>
  <Words>1039</Words>
  <Application>Microsoft Office PowerPoint</Application>
  <PresentationFormat>Ευρεία οθόνη</PresentationFormat>
  <Paragraphs>32</Paragraphs>
  <Slides>3</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3</vt:i4>
      </vt:variant>
    </vt:vector>
  </HeadingPairs>
  <TitlesOfParts>
    <vt:vector size="6" baseType="lpstr">
      <vt:lpstr>Century Gothic</vt:lpstr>
      <vt:lpstr>Wingdings 3</vt:lpstr>
      <vt:lpstr>Κομμάτι</vt:lpstr>
      <vt:lpstr>Ασθενείς με νευρολογική νόσο και σύνδρομο αποφρακτικής άπνοιας ύπνου: μια αναδρομική μελέτη παρατήρησης</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Αστερία Ηλέκτρα</dc:creator>
  <cp:lastModifiedBy>Αστερία Ηλέκτρα</cp:lastModifiedBy>
  <cp:revision>28</cp:revision>
  <dcterms:created xsi:type="dcterms:W3CDTF">2024-05-10T08:26:50Z</dcterms:created>
  <dcterms:modified xsi:type="dcterms:W3CDTF">2024-05-14T16:41:51Z</dcterms:modified>
</cp:coreProperties>
</file>