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0A35"/>
    <a:srgbClr val="004F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18"/>
    <p:restoredTop sz="94881"/>
  </p:normalViewPr>
  <p:slideViewPr>
    <p:cSldViewPr snapToGrid="0" snapToObjects="1">
      <p:cViewPr>
        <p:scale>
          <a:sx n="32" d="100"/>
          <a:sy n="32" d="100"/>
        </p:scale>
        <p:origin x="1208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9A4DD41-FE47-B04E-8C03-F87C91B32E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C826E6-1994-D740-B53B-C10C9138B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25105-C34C-9B4E-A81B-EC4DA0182F6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D5D2B-219F-2F46-929E-0A958669EC2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9B347C-B53E-C848-B17C-D0995110B9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94ADFA-C30E-EA41-8EFC-319CF39877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61954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CF201-D0A8-2044-9454-BE6F0489764E}" type="datetimeFigureOut">
              <a:rPr lang="en-GB" smtClean="0"/>
              <a:t>29/10/2024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E72E5-3AAF-6A48-A479-3DC6762051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964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099438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1pPr>
    <a:lvl2pPr marL="2049719" algn="l" defTabSz="4099438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2pPr>
    <a:lvl3pPr marL="4099438" algn="l" defTabSz="4099438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3pPr>
    <a:lvl4pPr marL="6149157" algn="l" defTabSz="4099438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4pPr>
    <a:lvl5pPr marL="8198876" algn="l" defTabSz="4099438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5pPr>
    <a:lvl6pPr marL="10248595" algn="l" defTabSz="4099438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6pPr>
    <a:lvl7pPr marL="12298314" algn="l" defTabSz="4099438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7pPr>
    <a:lvl8pPr marL="14348033" algn="l" defTabSz="4099438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8pPr>
    <a:lvl9pPr marL="16397752" algn="l" defTabSz="4099438" rtl="0" eaLnBrk="1" latinLnBrk="0" hangingPunct="1">
      <a:defRPr sz="53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299478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64029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291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1883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5433453-00D2-D94F-A9BA-F4617881C5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460" y="1430579"/>
            <a:ext cx="26194870" cy="1591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10106" b="0" i="0">
                <a:solidFill>
                  <a:schemeClr val="bg1"/>
                </a:solidFill>
                <a:latin typeface="Avenir Medium" panose="02000503020000020003" pitchFamily="2" charset="0"/>
              </a:defRPr>
            </a:lvl1pPr>
          </a:lstStyle>
          <a:p>
            <a:r>
              <a:rPr lang="en-GB" dirty="0"/>
              <a:t>Title of the Research Study</a:t>
            </a:r>
            <a:endParaRPr lang="en-US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D990CC8-315D-4B4C-A30F-565B6BABB1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5601" y="17550818"/>
            <a:ext cx="11466513" cy="6831610"/>
          </a:xfrm>
          <a:prstGeom prst="rect">
            <a:avLst/>
          </a:prstGeom>
        </p:spPr>
        <p:txBody>
          <a:bodyPr/>
          <a:lstStyle>
            <a:lvl1pPr algn="l">
              <a:defRPr sz="3032">
                <a:solidFill>
                  <a:srgbClr val="004F8E"/>
                </a:solidFill>
              </a:defRPr>
            </a:lvl1pPr>
            <a:lvl2pPr marL="0" marR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4F8E"/>
                </a:solidFill>
              </a:defRPr>
            </a:lvl2pPr>
            <a:lvl3pPr marL="606384" indent="-303192">
              <a:defRPr>
                <a:solidFill>
                  <a:srgbClr val="004F8E"/>
                </a:solidFill>
              </a:defRPr>
            </a:lvl3pPr>
            <a:lvl4pPr marL="1212768" indent="-303192">
              <a:defRPr>
                <a:solidFill>
                  <a:srgbClr val="004F8E"/>
                </a:solidFill>
              </a:defRPr>
            </a:lvl4pPr>
            <a:lvl5pPr marL="1819152" indent="-303192">
              <a:defRPr>
                <a:solidFill>
                  <a:srgbClr val="004F8E"/>
                </a:solidFill>
              </a:defRPr>
            </a:lvl5pPr>
          </a:lstStyle>
          <a:p>
            <a:pPr marL="0" marR="0" lvl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22B6B1DC-C337-7C46-AA6E-61B68F35766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25601" y="5724807"/>
            <a:ext cx="11466513" cy="1591908"/>
          </a:xfrm>
          <a:prstGeom prst="rect">
            <a:avLst/>
          </a:prstGeom>
        </p:spPr>
        <p:txBody>
          <a:bodyPr/>
          <a:lstStyle>
            <a:lvl1pPr algn="ctr">
              <a:defRPr sz="6317" b="0" i="0">
                <a:solidFill>
                  <a:srgbClr val="004F8E"/>
                </a:solidFill>
                <a:latin typeface="Avenir Medium" panose="02000503020000020003" pitchFamily="2" charset="0"/>
              </a:defRPr>
            </a:lvl1pPr>
            <a:lvl3pPr marL="606384" indent="-303192">
              <a:defRPr/>
            </a:lvl3pPr>
            <a:lvl4pPr marL="1212768" indent="-303192">
              <a:defRPr/>
            </a:lvl4pPr>
            <a:lvl5pPr marL="1819152" indent="-303192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045D9A04-AF2C-534F-9EE6-417D7E535B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498946" y="17550818"/>
            <a:ext cx="11466513" cy="6831610"/>
          </a:xfrm>
          <a:prstGeom prst="rect">
            <a:avLst/>
          </a:prstGeom>
        </p:spPr>
        <p:txBody>
          <a:bodyPr/>
          <a:lstStyle>
            <a:lvl1pPr marL="0" marR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32">
                <a:solidFill>
                  <a:srgbClr val="004F8E"/>
                </a:solidFill>
              </a:defRPr>
            </a:lvl1pPr>
            <a:lvl2pPr>
              <a:defRPr sz="3032">
                <a:solidFill>
                  <a:srgbClr val="004F8E"/>
                </a:solidFill>
              </a:defRPr>
            </a:lvl2pPr>
            <a:lvl3pPr marL="606384" indent="-303192">
              <a:defRPr sz="3032">
                <a:solidFill>
                  <a:srgbClr val="004F8E"/>
                </a:solidFill>
              </a:defRPr>
            </a:lvl3pPr>
            <a:lvl4pPr marL="1212768" indent="-303192">
              <a:defRPr sz="3032">
                <a:solidFill>
                  <a:srgbClr val="004F8E"/>
                </a:solidFill>
              </a:defRPr>
            </a:lvl4pPr>
            <a:lvl5pPr marL="1819152" indent="-303192">
              <a:defRPr sz="3032">
                <a:solidFill>
                  <a:srgbClr val="004F8E"/>
                </a:solidFill>
              </a:defRPr>
            </a:lvl5pPr>
          </a:lstStyle>
          <a:p>
            <a:pPr marL="0" marR="0" lvl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5" name="Text Placeholder 16">
            <a:extLst>
              <a:ext uri="{FF2B5EF4-FFF2-40B4-BE49-F238E27FC236}">
                <a16:creationId xmlns:a16="http://schemas.microsoft.com/office/drawing/2014/main" id="{2612AAE8-5D5E-1E43-8161-AE4F905EB6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498946" y="5724807"/>
            <a:ext cx="11466513" cy="1591908"/>
          </a:xfrm>
          <a:prstGeom prst="rect">
            <a:avLst/>
          </a:prstGeom>
        </p:spPr>
        <p:txBody>
          <a:bodyPr/>
          <a:lstStyle>
            <a:lvl1pPr algn="ctr">
              <a:defRPr sz="6317" b="0" i="0">
                <a:solidFill>
                  <a:srgbClr val="004F8E"/>
                </a:solidFill>
                <a:latin typeface="Avenir Medium" panose="02000503020000020003" pitchFamily="2" charset="0"/>
              </a:defRPr>
            </a:lvl1pPr>
            <a:lvl3pPr marL="606384" indent="-303192">
              <a:defRPr/>
            </a:lvl3pPr>
            <a:lvl4pPr marL="1212768" indent="-303192">
              <a:defRPr/>
            </a:lvl4pPr>
            <a:lvl5pPr marL="1819152" indent="-303192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5D569139-C812-AB46-BBB6-41B38A0A85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372291" y="17550818"/>
            <a:ext cx="11466513" cy="6831610"/>
          </a:xfrm>
          <a:prstGeom prst="rect">
            <a:avLst/>
          </a:prstGeom>
        </p:spPr>
        <p:txBody>
          <a:bodyPr/>
          <a:lstStyle>
            <a:lvl1pPr marL="0" marR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32">
                <a:solidFill>
                  <a:srgbClr val="004F8E"/>
                </a:solidFill>
              </a:defRPr>
            </a:lvl1pPr>
            <a:lvl2pPr>
              <a:defRPr sz="3032">
                <a:solidFill>
                  <a:srgbClr val="004F8E"/>
                </a:solidFill>
              </a:defRPr>
            </a:lvl2pPr>
            <a:lvl3pPr marL="606384" indent="-303192">
              <a:defRPr sz="3032">
                <a:solidFill>
                  <a:srgbClr val="004F8E"/>
                </a:solidFill>
              </a:defRPr>
            </a:lvl3pPr>
            <a:lvl4pPr marL="1212768" indent="-303192">
              <a:defRPr sz="3032">
                <a:solidFill>
                  <a:srgbClr val="004F8E"/>
                </a:solidFill>
              </a:defRPr>
            </a:lvl4pPr>
            <a:lvl5pPr marL="1819152" indent="-303192">
              <a:defRPr sz="3032">
                <a:solidFill>
                  <a:srgbClr val="004F8E"/>
                </a:solidFill>
              </a:defRPr>
            </a:lvl5pPr>
          </a:lstStyle>
          <a:p>
            <a:pPr marL="0" marR="0" lvl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76170296-270C-3148-B65F-9C4533ABA46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5372291" y="5724807"/>
            <a:ext cx="11466513" cy="1591908"/>
          </a:xfrm>
          <a:prstGeom prst="rect">
            <a:avLst/>
          </a:prstGeom>
        </p:spPr>
        <p:txBody>
          <a:bodyPr/>
          <a:lstStyle>
            <a:lvl1pPr algn="ctr">
              <a:defRPr sz="6317" b="0" i="0">
                <a:solidFill>
                  <a:srgbClr val="004F8E"/>
                </a:solidFill>
                <a:latin typeface="Avenir Medium" panose="02000503020000020003" pitchFamily="2" charset="0"/>
              </a:defRPr>
            </a:lvl1pPr>
            <a:lvl3pPr marL="606384" indent="-303192">
              <a:defRPr/>
            </a:lvl3pPr>
            <a:lvl4pPr marL="1212768" indent="-303192">
              <a:defRPr/>
            </a:lvl4pPr>
            <a:lvl5pPr marL="1819152" indent="-303192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BA2B6241-7039-0042-9265-B83008E582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7245637" y="17550818"/>
            <a:ext cx="11466513" cy="6831610"/>
          </a:xfrm>
          <a:prstGeom prst="rect">
            <a:avLst/>
          </a:prstGeom>
        </p:spPr>
        <p:txBody>
          <a:bodyPr/>
          <a:lstStyle>
            <a:lvl1pPr marL="0" marR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32">
                <a:solidFill>
                  <a:srgbClr val="004F8E"/>
                </a:solidFill>
              </a:defRPr>
            </a:lvl1pPr>
            <a:lvl2pPr>
              <a:defRPr sz="3032">
                <a:solidFill>
                  <a:srgbClr val="004F8E"/>
                </a:solidFill>
              </a:defRPr>
            </a:lvl2pPr>
            <a:lvl3pPr marL="606384" indent="-303192">
              <a:defRPr sz="3032">
                <a:solidFill>
                  <a:srgbClr val="004F8E"/>
                </a:solidFill>
              </a:defRPr>
            </a:lvl3pPr>
            <a:lvl4pPr marL="1212768" indent="-303192">
              <a:defRPr sz="3032">
                <a:solidFill>
                  <a:srgbClr val="004F8E"/>
                </a:solidFill>
              </a:defRPr>
            </a:lvl4pPr>
            <a:lvl5pPr marL="1819152" indent="-303192">
              <a:defRPr sz="3032">
                <a:solidFill>
                  <a:srgbClr val="004F8E"/>
                </a:solidFill>
              </a:defRPr>
            </a:lvl5pPr>
          </a:lstStyle>
          <a:p>
            <a:pPr marL="0" marR="0" lvl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5A8DE4F0-B581-004D-B7F5-0110E9399E3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7245637" y="5724807"/>
            <a:ext cx="11466513" cy="1591908"/>
          </a:xfrm>
          <a:prstGeom prst="rect">
            <a:avLst/>
          </a:prstGeom>
        </p:spPr>
        <p:txBody>
          <a:bodyPr/>
          <a:lstStyle>
            <a:lvl1pPr algn="ctr">
              <a:defRPr sz="6317" b="0" i="0">
                <a:solidFill>
                  <a:srgbClr val="004F8E"/>
                </a:solidFill>
                <a:latin typeface="Avenir Medium" panose="02000503020000020003" pitchFamily="2" charset="0"/>
              </a:defRPr>
            </a:lvl1pPr>
            <a:lvl3pPr marL="606384" indent="-303192">
              <a:defRPr/>
            </a:lvl3pPr>
            <a:lvl4pPr marL="1212768" indent="-303192">
              <a:defRPr/>
            </a:lvl4pPr>
            <a:lvl5pPr marL="1819152" indent="-303192"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56C91664-4652-314E-9A0C-1C07F5C5880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9676725" y="1015169"/>
            <a:ext cx="16126402" cy="2275380"/>
          </a:xfrm>
          <a:prstGeom prst="rect">
            <a:avLst/>
          </a:prstGeom>
        </p:spPr>
        <p:txBody>
          <a:bodyPr anchor="ctr"/>
          <a:lstStyle>
            <a:lvl1pPr algn="ctr">
              <a:defRPr sz="6317" b="0" i="0">
                <a:solidFill>
                  <a:schemeClr val="bg1"/>
                </a:solidFill>
                <a:latin typeface="Avenir Medium" panose="02000503020000020003" pitchFamily="2" charset="0"/>
              </a:defRPr>
            </a:lvl1pPr>
            <a:lvl2pPr algn="ctr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rgbClr val="004F8E"/>
                </a:solidFill>
              </a:defRPr>
            </a:lvl3pPr>
            <a:lvl4pPr>
              <a:defRPr>
                <a:solidFill>
                  <a:srgbClr val="004F8E"/>
                </a:solidFill>
              </a:defRPr>
            </a:lvl4pPr>
            <a:lvl5pPr>
              <a:defRPr>
                <a:solidFill>
                  <a:srgbClr val="004F8E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23DE1FA2-DB1F-DA49-AD6E-1627693E79C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013700" y="25685650"/>
            <a:ext cx="15438438" cy="1993509"/>
          </a:xfrm>
          <a:prstGeom prst="rect">
            <a:avLst/>
          </a:prstGeom>
        </p:spPr>
        <p:txBody>
          <a:bodyPr anchor="ctr"/>
          <a:lstStyle>
            <a:lvl1pPr algn="ctr">
              <a:defRPr sz="10106" b="0" i="0">
                <a:solidFill>
                  <a:schemeClr val="bg1"/>
                </a:solidFill>
                <a:latin typeface="Avenir Medium" panose="02000503020000020003" pitchFamily="2" charset="0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D7666E54-B969-1945-9394-E3AE3AEEF89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6355675" y="25505151"/>
            <a:ext cx="21515388" cy="2355844"/>
          </a:xfrm>
          <a:prstGeom prst="rect">
            <a:avLst/>
          </a:prstGeom>
        </p:spPr>
        <p:txBody>
          <a:bodyPr anchor="ctr"/>
          <a:lstStyle>
            <a:lvl1pPr>
              <a:defRPr sz="3032">
                <a:solidFill>
                  <a:schemeClr val="bg1"/>
                </a:solidFill>
              </a:defRPr>
            </a:lvl1pPr>
            <a:lvl2pPr>
              <a:defRPr sz="3032">
                <a:solidFill>
                  <a:schemeClr val="bg1"/>
                </a:solidFill>
              </a:defRPr>
            </a:lvl2pPr>
            <a:lvl3pPr>
              <a:defRPr sz="3032">
                <a:solidFill>
                  <a:schemeClr val="bg1"/>
                </a:solidFill>
              </a:defRPr>
            </a:lvl3pPr>
            <a:lvl4pPr>
              <a:defRPr sz="3032">
                <a:solidFill>
                  <a:schemeClr val="bg1"/>
                </a:solidFill>
              </a:defRPr>
            </a:lvl4pPr>
            <a:lvl5pPr>
              <a:defRPr sz="3032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43" name="Content Placeholder 42">
            <a:extLst>
              <a:ext uri="{FF2B5EF4-FFF2-40B4-BE49-F238E27FC236}">
                <a16:creationId xmlns:a16="http://schemas.microsoft.com/office/drawing/2014/main" id="{AB291236-3C9C-1D43-9D10-43AFFF91656C}"/>
              </a:ext>
            </a:extLst>
          </p:cNvPr>
          <p:cNvSpPr>
            <a:spLocks noGrp="1"/>
          </p:cNvSpPr>
          <p:nvPr>
            <p:ph sz="quarter" idx="21" hasCustomPrompt="1"/>
          </p:nvPr>
        </p:nvSpPr>
        <p:spPr>
          <a:xfrm>
            <a:off x="1625601" y="7863064"/>
            <a:ext cx="11466513" cy="91198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Visual #1</a:t>
            </a:r>
          </a:p>
        </p:txBody>
      </p:sp>
      <p:sp>
        <p:nvSpPr>
          <p:cNvPr id="44" name="Content Placeholder 42">
            <a:extLst>
              <a:ext uri="{FF2B5EF4-FFF2-40B4-BE49-F238E27FC236}">
                <a16:creationId xmlns:a16="http://schemas.microsoft.com/office/drawing/2014/main" id="{4AF66A42-F67D-2D43-ADF1-24F01F1F532C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13464675" y="7863064"/>
            <a:ext cx="11466513" cy="91198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Visual #2</a:t>
            </a:r>
          </a:p>
        </p:txBody>
      </p:sp>
      <p:sp>
        <p:nvSpPr>
          <p:cNvPr id="45" name="Content Placeholder 42">
            <a:extLst>
              <a:ext uri="{FF2B5EF4-FFF2-40B4-BE49-F238E27FC236}">
                <a16:creationId xmlns:a16="http://schemas.microsoft.com/office/drawing/2014/main" id="{C4DE519C-36F3-3048-9196-FCFF6F37CAF9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25351875" y="7863064"/>
            <a:ext cx="11466513" cy="91198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Visual #3</a:t>
            </a:r>
          </a:p>
        </p:txBody>
      </p:sp>
      <p:sp>
        <p:nvSpPr>
          <p:cNvPr id="46" name="Content Placeholder 42">
            <a:extLst>
              <a:ext uri="{FF2B5EF4-FFF2-40B4-BE49-F238E27FC236}">
                <a16:creationId xmlns:a16="http://schemas.microsoft.com/office/drawing/2014/main" id="{C9C8EDC2-9F11-4843-8EA8-BAB7F3015B68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37287202" y="7863064"/>
            <a:ext cx="11466513" cy="911986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/>
              <a:t>Visual #4</a:t>
            </a:r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1F37BCC7-BD9F-1B4C-A67E-7BB28602963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48159819" y="25505151"/>
            <a:ext cx="2709862" cy="2355844"/>
          </a:xfrm>
          <a:prstGeom prst="rect">
            <a:avLst/>
          </a:prstGeom>
        </p:spPr>
        <p:txBody>
          <a:bodyPr/>
          <a:lstStyle>
            <a:lvl1pPr>
              <a:defRPr sz="2948">
                <a:solidFill>
                  <a:srgbClr val="004F8E"/>
                </a:solidFill>
              </a:defRPr>
            </a:lvl1pPr>
          </a:lstStyle>
          <a:p>
            <a:r>
              <a:rPr lang="en-GB" dirty="0"/>
              <a:t>QR code</a:t>
            </a:r>
          </a:p>
        </p:txBody>
      </p:sp>
      <p:sp>
        <p:nvSpPr>
          <p:cNvPr id="52" name="Picture Placeholder 51">
            <a:extLst>
              <a:ext uri="{FF2B5EF4-FFF2-40B4-BE49-F238E27FC236}">
                <a16:creationId xmlns:a16="http://schemas.microsoft.com/office/drawing/2014/main" id="{6357A48C-AD4D-0547-B9D7-4E5A1B24534C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273341" y="25685650"/>
            <a:ext cx="2405062" cy="202693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00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43975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433628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1197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36179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96288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82527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76062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37387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10/29/24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F988D0-3549-4662-9287-A8DC69B6BBD8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1" y="0"/>
            <a:ext cx="51204023" cy="2880360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7BBC0C73-E0D9-412E-99D2-A8A33B659EC7}"/>
              </a:ext>
            </a:extLst>
          </p:cNvPr>
          <p:cNvSpPr txBox="1">
            <a:spLocks/>
          </p:cNvSpPr>
          <p:nvPr userDrawn="1"/>
        </p:nvSpPr>
        <p:spPr>
          <a:xfrm>
            <a:off x="38279582" y="5736402"/>
            <a:ext cx="11023599" cy="2706972"/>
          </a:xfrm>
          <a:prstGeom prst="rect">
            <a:avLst/>
          </a:prstGeom>
        </p:spPr>
        <p:txBody>
          <a:bodyPr anchor="ctr"/>
          <a:lstStyle>
            <a:lvl1pPr marL="0" indent="0" algn="ctr" defTabSz="4559930" rtl="0" eaLnBrk="1" latinLnBrk="0" hangingPunct="1">
              <a:lnSpc>
                <a:spcPct val="90000"/>
              </a:lnSpc>
              <a:spcBef>
                <a:spcPts val="4987"/>
              </a:spcBef>
              <a:buFontTx/>
              <a:buNone/>
              <a:defRPr sz="11968" b="0" i="0" kern="1200">
                <a:solidFill>
                  <a:schemeClr val="bg1"/>
                </a:solidFill>
                <a:latin typeface="Avenir Book" panose="02000503020000020003" pitchFamily="2" charset="0"/>
                <a:ea typeface="+mn-ea"/>
                <a:cs typeface="+mn-cs"/>
              </a:defRPr>
            </a:lvl1pPr>
            <a:lvl2pPr marL="2279965" indent="0" algn="ctr" defTabSz="4559930" rtl="0" eaLnBrk="1" latinLnBrk="0" hangingPunct="1">
              <a:lnSpc>
                <a:spcPct val="90000"/>
              </a:lnSpc>
              <a:spcBef>
                <a:spcPts val="2493"/>
              </a:spcBef>
              <a:buFontTx/>
              <a:buNone/>
              <a:defRPr sz="9974" b="0" i="0" kern="120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2pPr>
            <a:lvl3pPr marL="4559930" indent="0" algn="ctr" defTabSz="4559930" rtl="0" eaLnBrk="1" latinLnBrk="0" hangingPunct="1">
              <a:lnSpc>
                <a:spcPct val="90000"/>
              </a:lnSpc>
              <a:spcBef>
                <a:spcPts val="2493"/>
              </a:spcBef>
              <a:buFontTx/>
              <a:buNone/>
              <a:defRPr sz="8976" b="0" i="0" kern="120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3pPr>
            <a:lvl4pPr marL="6839895" indent="0" algn="ctr" defTabSz="4559930" rtl="0" eaLnBrk="1" latinLnBrk="0" hangingPunct="1">
              <a:lnSpc>
                <a:spcPct val="90000"/>
              </a:lnSpc>
              <a:spcBef>
                <a:spcPts val="2493"/>
              </a:spcBef>
              <a:buFontTx/>
              <a:buNone/>
              <a:defRPr sz="7979" b="0" i="0" kern="120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4pPr>
            <a:lvl5pPr marL="9119860" indent="0" algn="ctr" defTabSz="4559930" rtl="0" eaLnBrk="1" latinLnBrk="0" hangingPunct="1">
              <a:lnSpc>
                <a:spcPct val="90000"/>
              </a:lnSpc>
              <a:spcBef>
                <a:spcPts val="2493"/>
              </a:spcBef>
              <a:buFontTx/>
              <a:buNone/>
              <a:defRPr sz="7979" b="0" i="0" kern="1200">
                <a:solidFill>
                  <a:schemeClr val="bg1"/>
                </a:solidFill>
                <a:latin typeface="Avenir Light" panose="020B0402020203020204" pitchFamily="34" charset="77"/>
                <a:ea typeface="+mn-ea"/>
                <a:cs typeface="+mn-cs"/>
              </a:defRPr>
            </a:lvl5pPr>
            <a:lvl6pPr marL="11399825" indent="0" algn="ctr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None/>
              <a:defRPr sz="79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679790" indent="0" algn="ctr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None/>
              <a:defRPr sz="79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959755" indent="0" algn="ctr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None/>
              <a:defRPr sz="79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239720" indent="0" algn="ctr" defTabSz="4559930" rtl="0" eaLnBrk="1" latinLnBrk="0" hangingPunct="1">
              <a:lnSpc>
                <a:spcPct val="90000"/>
              </a:lnSpc>
              <a:spcBef>
                <a:spcPts val="2493"/>
              </a:spcBef>
              <a:buFont typeface="Arial" panose="020B0604020202020204" pitchFamily="34" charset="0"/>
              <a:buNone/>
              <a:defRPr sz="79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7580" dirty="0"/>
          </a:p>
        </p:txBody>
      </p:sp>
    </p:spTree>
    <p:extLst>
      <p:ext uri="{BB962C8B-B14F-4D97-AF65-F5344CB8AC3E}">
        <p14:creationId xmlns:p14="http://schemas.microsoft.com/office/powerpoint/2010/main" val="269570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689F5AC0-340C-1736-231C-28C31964DC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769434"/>
            <a:ext cx="50442854" cy="3063760"/>
          </a:xfrm>
          <a:prstGeom prst="rect">
            <a:avLst/>
          </a:prstGeom>
        </p:spPr>
      </p:pic>
      <p:sp>
        <p:nvSpPr>
          <p:cNvPr id="29" name="Title 28">
            <a:extLst>
              <a:ext uri="{FF2B5EF4-FFF2-40B4-BE49-F238E27FC236}">
                <a16:creationId xmlns:a16="http://schemas.microsoft.com/office/drawing/2014/main" id="{A83570D4-8192-354B-8946-02B42AF5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834" y="1521728"/>
            <a:ext cx="27676210" cy="2555253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R" sz="66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Διαφορές Χρονοτύπου σε Ασθενείς με Αποφρακτική Άπνοια Ύπνου: </a:t>
            </a:r>
            <a:br>
              <a:rPr lang="en-GR" sz="66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R" sz="6600" b="1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Συμπτώματα και Συννοσηρότητες</a:t>
            </a:r>
            <a:r>
              <a:rPr lang="en-GR" sz="66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en-GR" sz="6600" kern="100" dirty="0">
                <a:effectLst/>
                <a:latin typeface="+mn-lt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GR" sz="6600" kern="100" dirty="0">
              <a:effectLst/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0E0BDC2D-527B-924A-870F-6091D997146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5459" y="5272029"/>
            <a:ext cx="8677343" cy="7547819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l-GR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</a:rPr>
              <a:t>Η αποφρακτική άπνοια ύπνου (</a:t>
            </a:r>
            <a:r>
              <a:rPr lang="en-US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</a:rPr>
              <a:t>Obstructive Sleep Apnea - </a:t>
            </a:r>
            <a:r>
              <a:rPr lang="en-GB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</a:rPr>
              <a:t>OSA) </a:t>
            </a:r>
            <a:r>
              <a:rPr lang="el-GR" sz="3600" b="0" i="0" u="none" strike="noStrike" dirty="0">
                <a:solidFill>
                  <a:schemeClr val="accent1">
                    <a:lumMod val="75000"/>
                  </a:schemeClr>
                </a:solidFill>
                <a:effectLst/>
              </a:rPr>
              <a:t>είναι μια συχνή διαταραχή της αναπνοής στον ύπνο που εκτιμάται ότι επηρεάζει περίπου ένα δισεκατομμύριο μεσήλικες παγκοσμίως. </a:t>
            </a:r>
            <a:r>
              <a:rPr lang="en-GR" sz="3600" kern="100" dirty="0">
                <a:solidFill>
                  <a:schemeClr val="accent1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Με τον όρο χρονότυπος, περιγράφεται το διαφορετικό πρόγραμμα ύπνου-εγρήγορσης του κάθε ατόμου. Αν και η σχέση του χρονοτύπου με την αποφρακτική υπνική άπνοια (obstructive sleep apnea – OSA) έχει περιγραφεί, η συσχέτιση και η αιτιώδης συνάφεια μεταξύ χρονοτύπου και συννοσηροτήτων σε ασθενείς με OSA παραμένουν ασαφείς. 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altLang="el-GR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E4A7BC35-BB4F-C740-8157-4A9D8DDBEC2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8639" y="4327630"/>
            <a:ext cx="7561263" cy="1591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5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Εισαγωγή</a:t>
            </a:r>
            <a:endParaRPr lang="en-GB" sz="5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6C235BE4-563B-C44D-8EC5-4E859F9B2E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652775" y="4471034"/>
            <a:ext cx="9020809" cy="15919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Πίνακας</a:t>
            </a:r>
            <a:r>
              <a:rPr lang="en-US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1: </a:t>
            </a:r>
            <a:r>
              <a:rPr lang="el-GR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Χαρακτηριστικά πληθυσμού </a:t>
            </a:r>
            <a:endParaRPr lang="en-GR" sz="3200" kern="10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583AE0DC-5E0E-2C4C-B11F-27F770018D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-1056724" y="15828364"/>
            <a:ext cx="11466513" cy="14212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5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Μέθοδοι</a:t>
            </a:r>
            <a:endParaRPr lang="en-GB" sz="5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91" name="Text Placeholder 90">
            <a:extLst>
              <a:ext uri="{FF2B5EF4-FFF2-40B4-BE49-F238E27FC236}">
                <a16:creationId xmlns:a16="http://schemas.microsoft.com/office/drawing/2014/main" id="{E0417AFE-3116-8442-A92B-7239881AFD5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2514477" y="17631237"/>
            <a:ext cx="15505645" cy="730698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n-GR" sz="3600" kern="100" dirty="0">
                <a:solidFill>
                  <a:schemeClr val="accent1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Στη μελέτη μας συμπεριλήφθηκαν 173 ασθενείς (Πίνακας 1). Οι διαφορετικοί χρονοτύποι συσχετίστηκαν με την ηλικία, την ύπαρξη αρτηριακής υπέρτασης, τις καρδιακές συννοσηρότητες και την κατάθλιψη (Πίνακας 2). </a:t>
            </a:r>
            <a:endParaRPr lang="el-GR" sz="3600" kern="100" dirty="0">
              <a:solidFill>
                <a:schemeClr val="accent1">
                  <a:lumMod val="75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800"/>
              </a:spcAft>
            </a:pPr>
            <a:r>
              <a:rPr lang="en-GR" sz="3600" b="1" kern="100" dirty="0">
                <a:solidFill>
                  <a:schemeClr val="accent1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Σημειώνεται ότι τα άτομα με συμπτώματα αϋπνίας βρέθηκε ότι συχνότερα χαρακτηρίζονταν από "βραδινό" χρονότυπο. </a:t>
            </a:r>
          </a:p>
          <a:p>
            <a:pPr indent="-228302" algn="just" defTabSz="91434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l-GR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indent="-228302" algn="just" defTabSz="91434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GR" sz="3600" kern="100" dirty="0">
                <a:solidFill>
                  <a:schemeClr val="accent1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Η συνύπαρξη της OSA και της αϋπνίας μπορεί να υποδηλώνει έναν διακριτό φαινότυπο σε ασθενείς με βραδινό χρονότυπο και τα ευρήματά μας αναδεικνύουν αυτόν τον πιθανό φαινότυπο OSA. Σημαντική κρίνεται η ανάγκη καθορισμού του χρονότυπου στην εξατομικευμένη αντιμετώπιση ασθενών με OSA.</a:t>
            </a:r>
          </a:p>
          <a:p>
            <a:pPr indent="-228302" defTabSz="914343" fontAlgn="base">
              <a:spcBef>
                <a:spcPct val="0"/>
              </a:spcBef>
              <a:spcAft>
                <a:spcPct val="0"/>
              </a:spcAft>
            </a:pPr>
            <a:endParaRPr lang="el-GR" altLang="el-G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7A4AB7E9-2B59-C240-A766-67138F3787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534042" y="16655543"/>
            <a:ext cx="11466513" cy="975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5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Αποτελέσματα</a:t>
            </a:r>
            <a:endParaRPr lang="en-GB" sz="5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05A9129D-A085-BA42-8A3F-48122DEED0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6580663" y="841642"/>
            <a:ext cx="24625737" cy="2743909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Ν. Αθανασίου</a:t>
            </a:r>
            <a:r>
              <a:rPr lang="el-GR" sz="3200" baseline="30000" dirty="0">
                <a:effectLst/>
                <a:latin typeface="+mn-lt"/>
                <a:ea typeface="Times New Roman" panose="02020603050405020304" pitchFamily="18" charset="0"/>
              </a:rPr>
              <a:t>1</a:t>
            </a: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, Β. Βλαχάκος</a:t>
            </a:r>
            <a:r>
              <a:rPr lang="el-GR" sz="3200" baseline="30000" dirty="0">
                <a:effectLst/>
                <a:latin typeface="+mn-lt"/>
                <a:ea typeface="Times New Roman" panose="02020603050405020304" pitchFamily="18" charset="0"/>
              </a:rPr>
              <a:t>1</a:t>
            </a: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, Μ. Χρυσανθίδης</a:t>
            </a:r>
            <a:r>
              <a:rPr lang="el-GR" sz="3200" baseline="30000" dirty="0">
                <a:effectLst/>
                <a:latin typeface="+mn-lt"/>
                <a:ea typeface="Times New Roman" panose="02020603050405020304" pitchFamily="18" charset="0"/>
              </a:rPr>
              <a:t>2</a:t>
            </a: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, Χ. Κλαμενάκου</a:t>
            </a:r>
            <a:r>
              <a:rPr lang="el-GR" sz="3200" baseline="30000" dirty="0">
                <a:effectLst/>
                <a:latin typeface="+mn-lt"/>
                <a:ea typeface="Times New Roman" panose="02020603050405020304" pitchFamily="18" charset="0"/>
              </a:rPr>
              <a:t>2</a:t>
            </a: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, </a:t>
            </a:r>
            <a:r>
              <a:rPr lang="en-AU" sz="3200" dirty="0">
                <a:effectLst/>
                <a:latin typeface="+mn-lt"/>
                <a:ea typeface="Times New Roman" panose="02020603050405020304" pitchFamily="18" charset="0"/>
              </a:rPr>
              <a:t>E</a:t>
            </a: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Ε. Γιωργή</a:t>
            </a:r>
            <a:r>
              <a:rPr lang="el-GR" sz="3200" baseline="30000" dirty="0">
                <a:effectLst/>
                <a:latin typeface="+mn-lt"/>
                <a:ea typeface="Times New Roman" panose="02020603050405020304" pitchFamily="18" charset="0"/>
              </a:rPr>
              <a:t>2</a:t>
            </a: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, Σ. Ανδριώτη</a:t>
            </a:r>
            <a:r>
              <a:rPr lang="el-GR" sz="3200" baseline="30000" dirty="0">
                <a:effectLst/>
                <a:latin typeface="+mn-lt"/>
                <a:ea typeface="Times New Roman" panose="02020603050405020304" pitchFamily="18" charset="0"/>
              </a:rPr>
              <a:t>2</a:t>
            </a: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, Μ. Γεωργακοπούλου</a:t>
            </a:r>
            <a:r>
              <a:rPr lang="el-GR" sz="3200" baseline="30000" dirty="0">
                <a:effectLst/>
                <a:latin typeface="+mn-lt"/>
                <a:ea typeface="Times New Roman" panose="02020603050405020304" pitchFamily="18" charset="0"/>
              </a:rPr>
              <a:t>1</a:t>
            </a: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, Ε. Βαγιάκης</a:t>
            </a:r>
            <a:r>
              <a:rPr lang="el-GR" sz="3200" baseline="30000" dirty="0">
                <a:effectLst/>
                <a:latin typeface="+mn-lt"/>
                <a:ea typeface="Times New Roman" panose="02020603050405020304" pitchFamily="18" charset="0"/>
              </a:rPr>
              <a:t>1</a:t>
            </a: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, Γ. Τρακαδά</a:t>
            </a:r>
            <a:r>
              <a:rPr lang="el-GR" sz="3200" baseline="30000" dirty="0">
                <a:effectLst/>
                <a:latin typeface="+mn-lt"/>
                <a:ea typeface="Times New Roman" panose="02020603050405020304" pitchFamily="18" charset="0"/>
              </a:rPr>
              <a:t>1,2</a:t>
            </a:r>
            <a:endParaRPr lang="en-GR" sz="32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l-GR" sz="3200" dirty="0">
                <a:effectLst/>
                <a:latin typeface="+mn-lt"/>
                <a:ea typeface="Times New Roman" panose="02020603050405020304" pitchFamily="18" charset="0"/>
              </a:rPr>
              <a:t>1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Δι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α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τ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α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ρ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α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χές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της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Αν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απ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νοής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στον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Ύ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π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νο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-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Εργ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α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στηρι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α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κή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κ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α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ι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Κλινική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Ι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α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τρική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του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Ύ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π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νου</a:t>
            </a:r>
            <a:r>
              <a:rPr lang="de-DE" sz="3200" dirty="0">
                <a:latin typeface="+mn-lt"/>
                <a:ea typeface="Times New Roman" panose="02020603050405020304" pitchFamily="18" charset="0"/>
              </a:rPr>
              <a:t>, ΠΜΣΓΝΑ 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«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Ο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Ευ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α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γγελισμός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»,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Ι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α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τρική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</a:t>
            </a:r>
            <a:r>
              <a:rPr lang="de-DE" sz="3200" dirty="0" err="1">
                <a:effectLst/>
                <a:latin typeface="+mn-lt"/>
                <a:ea typeface="Times New Roman" panose="02020603050405020304" pitchFamily="18" charset="0"/>
              </a:rPr>
              <a:t>Σχολή</a:t>
            </a:r>
            <a:r>
              <a:rPr lang="de-DE" sz="3200" dirty="0">
                <a:effectLst/>
                <a:latin typeface="+mn-lt"/>
                <a:ea typeface="Times New Roman" panose="02020603050405020304" pitchFamily="18" charset="0"/>
              </a:rPr>
              <a:t> ΕΚΠΑ</a:t>
            </a:r>
            <a:endParaRPr lang="en-GR" sz="3200" dirty="0">
              <a:effectLst/>
              <a:latin typeface="+mn-lt"/>
              <a:ea typeface="Times New Roman" panose="02020603050405020304" pitchFamily="18" charset="0"/>
            </a:endParaRPr>
          </a:p>
          <a:p>
            <a:pPr marL="0" indent="0" algn="l">
              <a:lnSpc>
                <a:spcPct val="100000"/>
              </a:lnSpc>
              <a:spcBef>
                <a:spcPts val="1200"/>
              </a:spcBef>
              <a:buNone/>
            </a:pPr>
            <a:r>
              <a:rPr lang="el-GR" sz="3200" kern="0" dirty="0">
                <a:effectLst/>
                <a:latin typeface="+mn-lt"/>
                <a:ea typeface="Aptos" panose="020B0004020202020204" pitchFamily="34" charset="0"/>
              </a:rPr>
              <a:t>2 </a:t>
            </a:r>
            <a:r>
              <a:rPr lang="de-DE" sz="3200" kern="0" dirty="0" err="1">
                <a:effectLst/>
                <a:latin typeface="+mn-lt"/>
                <a:ea typeface="Aptos" panose="020B0004020202020204" pitchFamily="34" charset="0"/>
              </a:rPr>
              <a:t>Πνευμονολογικό</a:t>
            </a:r>
            <a:r>
              <a:rPr lang="de-DE" sz="3200" kern="0" dirty="0">
                <a:effectLst/>
                <a:latin typeface="+mn-lt"/>
                <a:ea typeface="Aptos" panose="020B0004020202020204" pitchFamily="34" charset="0"/>
              </a:rPr>
              <a:t> </a:t>
            </a:r>
            <a:r>
              <a:rPr lang="de-DE" sz="3200" kern="0" dirty="0" err="1">
                <a:effectLst/>
                <a:latin typeface="+mn-lt"/>
                <a:ea typeface="Aptos" panose="020B0004020202020204" pitchFamily="34" charset="0"/>
              </a:rPr>
              <a:t>Τμήμ</a:t>
            </a:r>
            <a:r>
              <a:rPr lang="de-DE" sz="3200" kern="0" dirty="0">
                <a:effectLst/>
                <a:latin typeface="+mn-lt"/>
                <a:ea typeface="Aptos" panose="020B0004020202020204" pitchFamily="34" charset="0"/>
              </a:rPr>
              <a:t>α, </a:t>
            </a:r>
            <a:r>
              <a:rPr lang="de-DE" sz="3200" kern="0" dirty="0" err="1">
                <a:effectLst/>
                <a:latin typeface="+mn-lt"/>
                <a:ea typeface="Aptos" panose="020B0004020202020204" pitchFamily="34" charset="0"/>
              </a:rPr>
              <a:t>Θερ</a:t>
            </a:r>
            <a:r>
              <a:rPr lang="de-DE" sz="3200" kern="0" dirty="0">
                <a:effectLst/>
                <a:latin typeface="+mn-lt"/>
                <a:ea typeface="Aptos" panose="020B0004020202020204" pitchFamily="34" charset="0"/>
              </a:rPr>
              <a:t>απ</a:t>
            </a:r>
            <a:r>
              <a:rPr lang="de-DE" sz="3200" kern="0" dirty="0" err="1">
                <a:effectLst/>
                <a:latin typeface="+mn-lt"/>
                <a:ea typeface="Aptos" panose="020B0004020202020204" pitchFamily="34" charset="0"/>
              </a:rPr>
              <a:t>ευτική</a:t>
            </a:r>
            <a:r>
              <a:rPr lang="de-DE" sz="3200" kern="0" dirty="0">
                <a:effectLst/>
                <a:latin typeface="+mn-lt"/>
                <a:ea typeface="Aptos" panose="020B0004020202020204" pitchFamily="34" charset="0"/>
              </a:rPr>
              <a:t> </a:t>
            </a:r>
            <a:r>
              <a:rPr lang="de-DE" sz="3200" kern="0" dirty="0" err="1">
                <a:effectLst/>
                <a:latin typeface="+mn-lt"/>
                <a:ea typeface="Aptos" panose="020B0004020202020204" pitchFamily="34" charset="0"/>
              </a:rPr>
              <a:t>Κλινική</a:t>
            </a:r>
            <a:r>
              <a:rPr lang="de-DE" sz="3200" kern="0" dirty="0">
                <a:effectLst/>
                <a:latin typeface="+mn-lt"/>
                <a:ea typeface="Aptos" panose="020B0004020202020204" pitchFamily="34" charset="0"/>
              </a:rPr>
              <a:t>, </a:t>
            </a:r>
            <a:r>
              <a:rPr lang="de-DE" sz="3200" kern="0" dirty="0" err="1">
                <a:effectLst/>
                <a:latin typeface="+mn-lt"/>
                <a:ea typeface="Aptos" panose="020B0004020202020204" pitchFamily="34" charset="0"/>
              </a:rPr>
              <a:t>Νοσοκομείο</a:t>
            </a:r>
            <a:r>
              <a:rPr lang="de-DE" sz="3200" kern="0" dirty="0">
                <a:effectLst/>
                <a:latin typeface="+mn-lt"/>
                <a:ea typeface="Aptos" panose="020B0004020202020204" pitchFamily="34" charset="0"/>
              </a:rPr>
              <a:t> «</a:t>
            </a:r>
            <a:r>
              <a:rPr lang="de-DE" sz="3200" kern="0" dirty="0" err="1">
                <a:effectLst/>
                <a:latin typeface="+mn-lt"/>
                <a:ea typeface="Aptos" panose="020B0004020202020204" pitchFamily="34" charset="0"/>
              </a:rPr>
              <a:t>Αλεξάνδρ</a:t>
            </a:r>
            <a:r>
              <a:rPr lang="de-DE" sz="3200" kern="0" dirty="0">
                <a:effectLst/>
                <a:latin typeface="+mn-lt"/>
                <a:ea typeface="Aptos" panose="020B0004020202020204" pitchFamily="34" charset="0"/>
              </a:rPr>
              <a:t>α», </a:t>
            </a:r>
            <a:r>
              <a:rPr lang="de-DE" sz="3200" kern="0" dirty="0" err="1">
                <a:effectLst/>
                <a:latin typeface="+mn-lt"/>
                <a:ea typeface="Aptos" panose="020B0004020202020204" pitchFamily="34" charset="0"/>
              </a:rPr>
              <a:t>Ι</a:t>
            </a:r>
            <a:r>
              <a:rPr lang="de-DE" sz="3200" kern="0" dirty="0">
                <a:effectLst/>
                <a:latin typeface="+mn-lt"/>
                <a:ea typeface="Aptos" panose="020B0004020202020204" pitchFamily="34" charset="0"/>
              </a:rPr>
              <a:t>α</a:t>
            </a:r>
            <a:r>
              <a:rPr lang="de-DE" sz="3200" kern="0" dirty="0" err="1">
                <a:effectLst/>
                <a:latin typeface="+mn-lt"/>
                <a:ea typeface="Aptos" panose="020B0004020202020204" pitchFamily="34" charset="0"/>
              </a:rPr>
              <a:t>τρική</a:t>
            </a:r>
            <a:r>
              <a:rPr lang="de-DE" sz="3200" kern="0" dirty="0">
                <a:effectLst/>
                <a:latin typeface="+mn-lt"/>
                <a:ea typeface="Aptos" panose="020B0004020202020204" pitchFamily="34" charset="0"/>
              </a:rPr>
              <a:t> </a:t>
            </a:r>
            <a:r>
              <a:rPr lang="de-DE" sz="3200" kern="0" dirty="0" err="1">
                <a:effectLst/>
                <a:latin typeface="+mn-lt"/>
                <a:ea typeface="Aptos" panose="020B0004020202020204" pitchFamily="34" charset="0"/>
              </a:rPr>
              <a:t>Σχολή</a:t>
            </a:r>
            <a:r>
              <a:rPr lang="de-DE" sz="3200" kern="0" dirty="0">
                <a:effectLst/>
                <a:latin typeface="+mn-lt"/>
                <a:ea typeface="Aptos" panose="020B0004020202020204" pitchFamily="34" charset="0"/>
              </a:rPr>
              <a:t> ΕΚΠΑ</a:t>
            </a:r>
            <a:r>
              <a:rPr lang="en-GR" sz="3200" dirty="0">
                <a:effectLst/>
                <a:latin typeface="+mn-lt"/>
              </a:rPr>
              <a:t> </a:t>
            </a:r>
            <a:endParaRPr lang="en-US" sz="3200" b="1" baseline="30000" dirty="0">
              <a:latin typeface="+mn-lt"/>
            </a:endParaRPr>
          </a:p>
        </p:txBody>
      </p:sp>
      <p:graphicFrame>
        <p:nvGraphicFramePr>
          <p:cNvPr id="8" name="Πίνακας 7">
            <a:extLst>
              <a:ext uri="{FF2B5EF4-FFF2-40B4-BE49-F238E27FC236}">
                <a16:creationId xmlns:a16="http://schemas.microsoft.com/office/drawing/2014/main" id="{A58D9669-F73F-1568-3FD3-ADA234220D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218535"/>
              </p:ext>
            </p:extLst>
          </p:nvPr>
        </p:nvGraphicFramePr>
        <p:xfrm>
          <a:off x="9771395" y="5070637"/>
          <a:ext cx="12250978" cy="192586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21750">
                  <a:extLst>
                    <a:ext uri="{9D8B030D-6E8A-4147-A177-3AD203B41FA5}">
                      <a16:colId xmlns:a16="http://schemas.microsoft.com/office/drawing/2014/main" val="4054080021"/>
                    </a:ext>
                  </a:extLst>
                </a:gridCol>
                <a:gridCol w="2525792">
                  <a:extLst>
                    <a:ext uri="{9D8B030D-6E8A-4147-A177-3AD203B41FA5}">
                      <a16:colId xmlns:a16="http://schemas.microsoft.com/office/drawing/2014/main" val="4146233569"/>
                    </a:ext>
                  </a:extLst>
                </a:gridCol>
                <a:gridCol w="2722287">
                  <a:extLst>
                    <a:ext uri="{9D8B030D-6E8A-4147-A177-3AD203B41FA5}">
                      <a16:colId xmlns:a16="http://schemas.microsoft.com/office/drawing/2014/main" val="2393433671"/>
                    </a:ext>
                  </a:extLst>
                </a:gridCol>
                <a:gridCol w="2381149">
                  <a:extLst>
                    <a:ext uri="{9D8B030D-6E8A-4147-A177-3AD203B41FA5}">
                      <a16:colId xmlns:a16="http://schemas.microsoft.com/office/drawing/2014/main" val="122975496"/>
                    </a:ext>
                  </a:extLst>
                </a:gridCol>
              </a:tblGrid>
              <a:tr h="1218887">
                <a:tc>
                  <a:txBody>
                    <a:bodyPr/>
                    <a:lstStyle/>
                    <a:p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Μεταβλητή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Σύνολο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(n=173)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Άνδρες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(n=95)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Γυναίκες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(n=78)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244143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l-GR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Φύλο</a:t>
                      </a:r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l-GR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Άρρεν</a:t>
                      </a:r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54.9%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3329380"/>
                  </a:ext>
                </a:extLst>
              </a:tr>
              <a:tr h="1218887">
                <a:tc>
                  <a:txBody>
                    <a:bodyPr/>
                    <a:lstStyle/>
                    <a:p>
                      <a:r>
                        <a:rPr lang="el-GR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Ηλικία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54.9</a:t>
                      </a:r>
                      <a:r>
                        <a:rPr lang="el-GR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13.9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53.72</a:t>
                      </a:r>
                      <a:r>
                        <a:rPr lang="el-GR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14.96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56.42</a:t>
                      </a:r>
                      <a:r>
                        <a:rPr lang="el-GR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12.61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46709441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l-GR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Δείκτης μάζας σώματος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31.67</a:t>
                      </a:r>
                      <a:r>
                        <a:rPr lang="el-GR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6.38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31.36</a:t>
                      </a:r>
                      <a:r>
                        <a:rPr lang="el-GR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el-GR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6.7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4008139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l-GR" sz="3200" b="1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Αρτηριακή Υπέρταση</a:t>
                      </a:r>
                      <a:endParaRPr lang="en-GR" sz="3200" kern="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47.8%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52.5%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2897129"/>
                  </a:ext>
                </a:extLst>
              </a:tr>
              <a:tr h="1218887">
                <a:tc>
                  <a:txBody>
                    <a:bodyPr/>
                    <a:lstStyle/>
                    <a:p>
                      <a:r>
                        <a:rPr lang="el-GR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Καρδιακές </a:t>
                      </a:r>
                      <a:r>
                        <a:rPr lang="el-GR" sz="3200" b="1" kern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συννοσηρότητες</a:t>
                      </a:r>
                      <a:r>
                        <a:rPr lang="en-US" sz="3200" b="1" kern="0" baseline="30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28.1%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28.9%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27.11%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9399039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l-GR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Σακχαρώδης Διαβήτης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23.4%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23.1%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23.7%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9713272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l-GR" sz="3200" b="1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Κατάθλιψη</a:t>
                      </a:r>
                      <a:endParaRPr lang="en-GR" sz="3200" kern="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25.4%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00453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l-GR" sz="3200" b="1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Υποθυρεοειδισμός</a:t>
                      </a:r>
                      <a:endParaRPr lang="en-GR" sz="3200" kern="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21.9%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8.6%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37.2%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5714055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AIS (&gt;6)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55.1%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46.4%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65.2%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8731517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n-US" sz="3200" b="1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ESS (</a:t>
                      </a:r>
                      <a:r>
                        <a:rPr lang="el-GR" sz="3200" b="1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Υπνηλία</a:t>
                      </a:r>
                      <a:r>
                        <a:rPr lang="en-US" sz="3200" b="1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R" sz="3200" kern="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23.4%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42.3%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2675686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≤10: </a:t>
                      </a:r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Όχι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76.5%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57.7%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9879656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n-US" sz="3200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11-14: </a:t>
                      </a:r>
                      <a:r>
                        <a:rPr lang="el-GR" sz="3200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Ήπια</a:t>
                      </a:r>
                      <a:endParaRPr lang="en-GR" sz="3200" kern="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19.2%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13.8%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25.6%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1552408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n-US" sz="3200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15-17: </a:t>
                      </a:r>
                      <a:r>
                        <a:rPr lang="el-GR" sz="3200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Μέτρια</a:t>
                      </a:r>
                      <a:endParaRPr lang="en-GR" sz="3200" kern="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7.65%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6.3%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8.9%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671281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18-24: </a:t>
                      </a:r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Σοβαρή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5.2%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7.7%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3745039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MEQ (</a:t>
                      </a:r>
                      <a:r>
                        <a:rPr lang="el-GR" sz="3200" b="1" kern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Χρονότυποι</a:t>
                      </a:r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68065060"/>
                  </a:ext>
                </a:extLst>
              </a:tr>
              <a:tr h="1218887">
                <a:tc>
                  <a:txBody>
                    <a:bodyPr/>
                    <a:lstStyle/>
                    <a:p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70-86: </a:t>
                      </a:r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Οπωσδήποτε πρωινός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2.56%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92794250"/>
                  </a:ext>
                </a:extLst>
              </a:tr>
              <a:tr h="1218887">
                <a:tc>
                  <a:txBody>
                    <a:bodyPr/>
                    <a:lstStyle/>
                    <a:p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59-69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22.1%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23.4%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20.5%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93777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42-58:</a:t>
                      </a:r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Μη διακριτό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59.9%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55.3%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65.3%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8375778"/>
                  </a:ext>
                </a:extLst>
              </a:tr>
              <a:tr h="1218887">
                <a:tc>
                  <a:txBody>
                    <a:bodyPr/>
                    <a:lstStyle/>
                    <a:p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31-41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12.8%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13.8%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0022966"/>
                  </a:ext>
                </a:extLst>
              </a:tr>
              <a:tr h="1218887">
                <a:tc>
                  <a:txBody>
                    <a:bodyPr/>
                    <a:lstStyle/>
                    <a:p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16-30: </a:t>
                      </a:r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Οπωσδήποτε βραδινός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1.7%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5580107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l-GR" sz="3200" b="1" kern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Υπνοαπνοϊκός</a:t>
                      </a:r>
                      <a:r>
                        <a:rPr lang="el-GR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δείκτης </a:t>
                      </a:r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(≥</a:t>
                      </a:r>
                      <a:r>
                        <a:rPr lang="el-GR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96.4%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95.5%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97.3%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4266186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HADS-A&gt;7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47.9%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38.9%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58.9%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7175416"/>
                  </a:ext>
                </a:extLst>
              </a:tr>
              <a:tr h="609444">
                <a:tc>
                  <a:txBody>
                    <a:bodyPr/>
                    <a:lstStyle/>
                    <a:p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HADS-D&gt;7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50.8%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51.6%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79687914"/>
                  </a:ext>
                </a:extLst>
              </a:tr>
            </a:tbl>
          </a:graphicData>
        </a:graphic>
      </p:graphicFrame>
      <p:graphicFrame>
        <p:nvGraphicFramePr>
          <p:cNvPr id="11" name="Πίνακας 10">
            <a:extLst>
              <a:ext uri="{FF2B5EF4-FFF2-40B4-BE49-F238E27FC236}">
                <a16:creationId xmlns:a16="http://schemas.microsoft.com/office/drawing/2014/main" id="{47625868-AF28-CE10-0F49-B1265480A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690794"/>
              </p:ext>
            </p:extLst>
          </p:nvPr>
        </p:nvGraphicFramePr>
        <p:xfrm>
          <a:off x="38723939" y="5037133"/>
          <a:ext cx="11718916" cy="17356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5277">
                  <a:extLst>
                    <a:ext uri="{9D8B030D-6E8A-4147-A177-3AD203B41FA5}">
                      <a16:colId xmlns:a16="http://schemas.microsoft.com/office/drawing/2014/main" val="1675183898"/>
                    </a:ext>
                  </a:extLst>
                </a:gridCol>
                <a:gridCol w="2585528">
                  <a:extLst>
                    <a:ext uri="{9D8B030D-6E8A-4147-A177-3AD203B41FA5}">
                      <a16:colId xmlns:a16="http://schemas.microsoft.com/office/drawing/2014/main" val="3860077308"/>
                    </a:ext>
                  </a:extLst>
                </a:gridCol>
                <a:gridCol w="2704087">
                  <a:extLst>
                    <a:ext uri="{9D8B030D-6E8A-4147-A177-3AD203B41FA5}">
                      <a16:colId xmlns:a16="http://schemas.microsoft.com/office/drawing/2014/main" val="1296152054"/>
                    </a:ext>
                  </a:extLst>
                </a:gridCol>
                <a:gridCol w="1774024">
                  <a:extLst>
                    <a:ext uri="{9D8B030D-6E8A-4147-A177-3AD203B41FA5}">
                      <a16:colId xmlns:a16="http://schemas.microsoft.com/office/drawing/2014/main" val="3859505190"/>
                    </a:ext>
                  </a:extLst>
                </a:gridCol>
              </a:tblGrid>
              <a:tr h="1540546">
                <a:tc>
                  <a:txBody>
                    <a:bodyPr/>
                    <a:lstStyle/>
                    <a:p>
                      <a:pPr algn="ctr"/>
                      <a:r>
                        <a:rPr lang="el-GR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Μεταβλητή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MEQ  (</a:t>
                      </a:r>
                      <a:r>
                        <a:rPr lang="el-GR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Πρωινός </a:t>
                      </a:r>
                      <a:r>
                        <a:rPr lang="el-GR" sz="3200" b="1" kern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χρονότυπος</a:t>
                      </a:r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MEQ (</a:t>
                      </a:r>
                      <a:r>
                        <a:rPr lang="el-GR" sz="3200" b="1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Βραδινός χρονότυπος</a:t>
                      </a:r>
                      <a:r>
                        <a:rPr lang="en-US" sz="3200" b="1" kern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R" sz="3200" kern="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value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9444823"/>
                  </a:ext>
                </a:extLst>
              </a:tr>
              <a:tr h="1307268"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Ηλικία</a:t>
                      </a:r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(Mean, SD)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62.25±12.16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46.24±12.9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&lt;0.001*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0630466"/>
                  </a:ext>
                </a:extLst>
              </a:tr>
              <a:tr h="1057758"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Φύλο (Άρρεν)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40.9%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2047795"/>
                  </a:ext>
                </a:extLst>
              </a:tr>
              <a:tr h="1307268"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Δείκτης Μάζας Σώματος (</a:t>
                      </a:r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Mean</a:t>
                      </a:r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SD</a:t>
                      </a:r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31.79±6.9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31.17±6.49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0.65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3379168"/>
                  </a:ext>
                </a:extLst>
              </a:tr>
              <a:tr h="1262814"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Αρτηριακή Υπέρταση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66.6%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0.011*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0596717"/>
                  </a:ext>
                </a:extLst>
              </a:tr>
              <a:tr h="1894220"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Καρδιακές </a:t>
                      </a:r>
                      <a:r>
                        <a:rPr lang="el-GR" sz="3200" kern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συννοσηρότητες</a:t>
                      </a:r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0.035*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52966054"/>
                  </a:ext>
                </a:extLst>
              </a:tr>
              <a:tr h="1057758"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Σακχαρώδης Διαβήτης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0.224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10704888"/>
                  </a:ext>
                </a:extLst>
              </a:tr>
              <a:tr h="1057758"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Κατάθλιψη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0.001*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05283344"/>
                  </a:ext>
                </a:extLst>
              </a:tr>
              <a:tr h="1262814"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Υποθυρεοειδισμός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13.3%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0.336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918750"/>
                  </a:ext>
                </a:extLst>
              </a:tr>
              <a:tr h="1057758"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AIS (&gt;6)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0.001*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89761889"/>
                  </a:ext>
                </a:extLst>
              </a:tr>
              <a:tr h="1057758"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ESS (&gt;10)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0.67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8892718"/>
                  </a:ext>
                </a:extLst>
              </a:tr>
              <a:tr h="1115209"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HADS-A (&gt;7)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31.8%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0.099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7220388"/>
                  </a:ext>
                </a:extLst>
              </a:tr>
              <a:tr h="1115209"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HADS-D (&gt;7)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31.8%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68%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0.004*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39885658"/>
                  </a:ext>
                </a:extLst>
              </a:tr>
              <a:tr h="1262814">
                <a:tc>
                  <a:txBody>
                    <a:bodyPr/>
                    <a:lstStyle/>
                    <a:p>
                      <a:pPr algn="ctr"/>
                      <a:r>
                        <a:rPr lang="el-GR" sz="3200" kern="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Υπνοαπνοϊκός</a:t>
                      </a:r>
                      <a:r>
                        <a:rPr lang="el-GR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δείκτης</a:t>
                      </a:r>
                      <a:r>
                        <a:rPr lang="en-US" sz="3200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(Mean, SD)</a:t>
                      </a:r>
                      <a:endParaRPr lang="en-GR" sz="32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36.05±22.7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30.8±25</a:t>
                      </a:r>
                      <a:endParaRPr lang="en-GR" sz="3200" kern="10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en-GR" sz="3200" kern="100" dirty="0"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8218333"/>
                  </a:ext>
                </a:extLst>
              </a:tr>
            </a:tbl>
          </a:graphicData>
        </a:graphic>
      </p:graphicFrame>
      <p:pic>
        <p:nvPicPr>
          <p:cNvPr id="15" name="Picture 14" descr="A blue square with white lines&#10;&#10;Description automatically generated">
            <a:extLst>
              <a:ext uri="{FF2B5EF4-FFF2-40B4-BE49-F238E27FC236}">
                <a16:creationId xmlns:a16="http://schemas.microsoft.com/office/drawing/2014/main" id="{6318D7C6-FB8D-80D5-0FFC-F79233C044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55567" y="25429654"/>
            <a:ext cx="14266088" cy="24179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503A561-CAB7-0642-70C7-73370C92F9C7}"/>
              </a:ext>
            </a:extLst>
          </p:cNvPr>
          <p:cNvSpPr txBox="1"/>
          <p:nvPr/>
        </p:nvSpPr>
        <p:spPr>
          <a:xfrm>
            <a:off x="8312727" y="25911744"/>
            <a:ext cx="40653393" cy="1754326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GR" sz="5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Η συνύπαρξη της OSA και της αϋπνίας μπορεί να υποδηλώνει έναν διακριτό φαινότυπο σε ασθενείς με βραδινό χρονότυπο</a:t>
            </a:r>
            <a:r>
              <a:rPr lang="el-GR" sz="5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r>
              <a:rPr lang="en-GR" sz="5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l-GR" sz="5400" kern="100" dirty="0">
              <a:solidFill>
                <a:schemeClr val="bg1"/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l-GR" sz="5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Τα </a:t>
            </a:r>
            <a:r>
              <a:rPr lang="en-GR" sz="5400" kern="100" dirty="0">
                <a:solidFill>
                  <a:schemeClr val="bg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ευρήματά μας αναδεικνύουν αυτόν τον πιθανό φαινότυπο OSA. </a:t>
            </a:r>
            <a:endParaRPr lang="en-GR" sz="5400" dirty="0"/>
          </a:p>
        </p:txBody>
      </p:sp>
      <p:sp>
        <p:nvSpPr>
          <p:cNvPr id="18" name="Text Placeholder 77">
            <a:extLst>
              <a:ext uri="{FF2B5EF4-FFF2-40B4-BE49-F238E27FC236}">
                <a16:creationId xmlns:a16="http://schemas.microsoft.com/office/drawing/2014/main" id="{AC7C0F8E-1DE8-B93F-EA43-786E4C31EE83}"/>
              </a:ext>
            </a:extLst>
          </p:cNvPr>
          <p:cNvSpPr txBox="1">
            <a:spLocks/>
          </p:cNvSpPr>
          <p:nvPr/>
        </p:nvSpPr>
        <p:spPr>
          <a:xfrm>
            <a:off x="763543" y="17631236"/>
            <a:ext cx="8231458" cy="7779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marR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32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1pPr>
            <a:lvl2pPr marL="28803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3032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2pPr>
            <a:lvl3pPr marL="606384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3032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3pPr>
            <a:lvl4pPr marL="1212768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3032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4pPr>
            <a:lvl5pPr marL="1819152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3032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A5A6AD-7C39-0FEB-1033-4058A6F81BFB}"/>
              </a:ext>
            </a:extLst>
          </p:cNvPr>
          <p:cNvSpPr txBox="1"/>
          <p:nvPr/>
        </p:nvSpPr>
        <p:spPr>
          <a:xfrm>
            <a:off x="23001552" y="15194142"/>
            <a:ext cx="15018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Μαύρη Στήλη</a:t>
            </a:r>
            <a:r>
              <a:rPr lang="en-GR" sz="28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Πρωινός </a:t>
            </a:r>
            <a:r>
              <a:rPr lang="el-GR" sz="2800" dirty="0" err="1">
                <a:solidFill>
                  <a:schemeClr val="accent1">
                    <a:lumMod val="75000"/>
                  </a:schemeClr>
                </a:solidFill>
              </a:rPr>
              <a:t>χρονότυπος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.     </a:t>
            </a:r>
            <a:r>
              <a:rPr lang="en-GR" sz="2800" dirty="0">
                <a:solidFill>
                  <a:schemeClr val="accent1">
                    <a:lumMod val="75000"/>
                  </a:schemeClr>
                </a:solidFill>
              </a:rPr>
              <a:t>         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Γαλάζια στήλη</a:t>
            </a:r>
            <a:r>
              <a:rPr lang="en-GR" sz="2800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l-GR" sz="2800" dirty="0">
                <a:solidFill>
                  <a:schemeClr val="accent1">
                    <a:lumMod val="75000"/>
                  </a:schemeClr>
                </a:solidFill>
              </a:rPr>
              <a:t>Βραδινός </a:t>
            </a:r>
            <a:r>
              <a:rPr lang="el-GR" sz="2800" dirty="0" err="1">
                <a:solidFill>
                  <a:schemeClr val="accent1">
                    <a:lumMod val="75000"/>
                  </a:schemeClr>
                </a:solidFill>
              </a:rPr>
              <a:t>χρονότυπος</a:t>
            </a:r>
            <a:endParaRPr lang="en-GR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3" descr="A graph of different types of diseases&#10;&#10;Description automatically generated">
            <a:extLst>
              <a:ext uri="{FF2B5EF4-FFF2-40B4-BE49-F238E27FC236}">
                <a16:creationId xmlns:a16="http://schemas.microsoft.com/office/drawing/2014/main" id="{7DE07169-7342-D163-2DF3-2EA7090A8E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93449" y="4217216"/>
            <a:ext cx="15850635" cy="10929193"/>
          </a:xfrm>
          <a:prstGeom prst="rect">
            <a:avLst/>
          </a:prstGeom>
        </p:spPr>
      </p:pic>
      <p:sp>
        <p:nvSpPr>
          <p:cNvPr id="6" name="Text Placeholder 38">
            <a:extLst>
              <a:ext uri="{FF2B5EF4-FFF2-40B4-BE49-F238E27FC236}">
                <a16:creationId xmlns:a16="http://schemas.microsoft.com/office/drawing/2014/main" id="{1D9EBA72-15A3-C2EE-7FE6-81D0FC39279A}"/>
              </a:ext>
            </a:extLst>
          </p:cNvPr>
          <p:cNvSpPr txBox="1">
            <a:spLocks/>
          </p:cNvSpPr>
          <p:nvPr/>
        </p:nvSpPr>
        <p:spPr>
          <a:xfrm>
            <a:off x="678019" y="13479007"/>
            <a:ext cx="8677343" cy="30350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60120" indent="-960120" algn="l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Char char="•"/>
              <a:defRPr sz="3032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1pPr>
            <a:lvl2pPr marL="0" marR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80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2pPr>
            <a:lvl3pPr marL="606384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3pPr>
            <a:lvl4pPr marL="1212768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4pPr>
            <a:lvl5pPr marL="1819152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en-GR" sz="3600" kern="100" dirty="0">
                <a:solidFill>
                  <a:schemeClr val="accent1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Σκοπός της μελέτης είναι η διερεύνηση της σχέσης μεταξύ χρονοτύπου, συμπτωμάτων και συννοσηροτήτων σε ασθενείς με OSA. </a:t>
            </a:r>
          </a:p>
        </p:txBody>
      </p:sp>
      <p:sp>
        <p:nvSpPr>
          <p:cNvPr id="10" name="Text Placeholder 42">
            <a:extLst>
              <a:ext uri="{FF2B5EF4-FFF2-40B4-BE49-F238E27FC236}">
                <a16:creationId xmlns:a16="http://schemas.microsoft.com/office/drawing/2014/main" id="{9B6EA734-C0A3-AD90-D994-B44999B6268A}"/>
              </a:ext>
            </a:extLst>
          </p:cNvPr>
          <p:cNvSpPr txBox="1">
            <a:spLocks/>
          </p:cNvSpPr>
          <p:nvPr/>
        </p:nvSpPr>
        <p:spPr>
          <a:xfrm>
            <a:off x="-1056724" y="12639530"/>
            <a:ext cx="11466513" cy="1421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60120" indent="-96012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Char char="•"/>
              <a:defRPr sz="6317" b="0" i="0" kern="1200">
                <a:solidFill>
                  <a:srgbClr val="004F8E"/>
                </a:solidFill>
                <a:latin typeface="Avenir Medium" panose="02000503020000020003" pitchFamily="2" charset="0"/>
                <a:ea typeface="+mn-ea"/>
                <a:cs typeface="+mn-cs"/>
              </a:defRPr>
            </a:lvl1pPr>
            <a:lvl2pPr marL="28803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6384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768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9152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l-GR" sz="54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Στόχος</a:t>
            </a:r>
            <a:endParaRPr lang="en-GB" sz="5400" b="1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" name="Text Placeholder 38">
            <a:extLst>
              <a:ext uri="{FF2B5EF4-FFF2-40B4-BE49-F238E27FC236}">
                <a16:creationId xmlns:a16="http://schemas.microsoft.com/office/drawing/2014/main" id="{8278C56F-0180-50D8-4E99-89C267929FB8}"/>
              </a:ext>
            </a:extLst>
          </p:cNvPr>
          <p:cNvSpPr txBox="1">
            <a:spLocks/>
          </p:cNvSpPr>
          <p:nvPr/>
        </p:nvSpPr>
        <p:spPr>
          <a:xfrm>
            <a:off x="571834" y="16675094"/>
            <a:ext cx="8677343" cy="79154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960120" indent="-960120" algn="l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Char char="•"/>
              <a:defRPr sz="3032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1pPr>
            <a:lvl2pPr marL="0" marR="0" indent="0" algn="l" defTabSz="3840373" rtl="0" eaLnBrk="1" fontAlgn="auto" latinLnBrk="0" hangingPunct="1">
              <a:lnSpc>
                <a:spcPct val="90000"/>
              </a:lnSpc>
              <a:spcBef>
                <a:spcPts val="21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080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2pPr>
            <a:lvl3pPr marL="606384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3pPr>
            <a:lvl4pPr marL="1212768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4pPr>
            <a:lvl5pPr marL="1819152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rgbClr val="004F8E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4400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en-GR" sz="3600" kern="100" dirty="0">
                <a:solidFill>
                  <a:schemeClr val="accent1">
                    <a:lumMod val="75000"/>
                  </a:schemeClr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Πρόκειται για μία προοπτική μελέτη παρατήρησης σε ασθενείς που εκτιμήθηκαν στο Εργαστήριο Ύπνου της Θεραπευτικής Κλινικής του Νοσοκομείου "Αλεξάνδρα" στην Αθήνα. Οι ασθενείς αυτοί είχαν πρωτοδιάγνωση OSA το διάστημα 11/2022-11/2023. Διανεμήθηκαν ερωτηματολόγια για την καταγραφή των δημογραφικών στοιχείων, του ιστορικού συννοσηροτήτων, της αξιολόγησης χρονοτύπου (MEQ) και ψυχομετρικές κλίμακες που αξιολογούν το άγχος (HADS-A), την κατάθλιψη (HADS-D), την αϋπνία (AIS) και την υπνηλία (ESS).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D6B2FE-E44C-8BFC-5DBA-C954C85738D9}"/>
              </a:ext>
            </a:extLst>
          </p:cNvPr>
          <p:cNvSpPr txBox="1"/>
          <p:nvPr/>
        </p:nvSpPr>
        <p:spPr>
          <a:xfrm>
            <a:off x="120178286" y="-2468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R" dirty="0"/>
          </a:p>
        </p:txBody>
      </p:sp>
      <p:sp>
        <p:nvSpPr>
          <p:cNvPr id="3" name="Text Placeholder 40">
            <a:extLst>
              <a:ext uri="{FF2B5EF4-FFF2-40B4-BE49-F238E27FC236}">
                <a16:creationId xmlns:a16="http://schemas.microsoft.com/office/drawing/2014/main" id="{C32881CA-689E-9A25-3515-859596792EFC}"/>
              </a:ext>
            </a:extLst>
          </p:cNvPr>
          <p:cNvSpPr txBox="1">
            <a:spLocks/>
          </p:cNvSpPr>
          <p:nvPr/>
        </p:nvSpPr>
        <p:spPr>
          <a:xfrm>
            <a:off x="37135431" y="4372031"/>
            <a:ext cx="12972330" cy="15919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60120" indent="-960120" algn="ctr" defTabSz="3840480" rtl="0" eaLnBrk="1" latinLnBrk="0" hangingPunct="1">
              <a:lnSpc>
                <a:spcPct val="90000"/>
              </a:lnSpc>
              <a:spcBef>
                <a:spcPts val="4200"/>
              </a:spcBef>
              <a:buFont typeface="Arial" panose="020B0604020202020204" pitchFamily="34" charset="0"/>
              <a:buChar char="•"/>
              <a:defRPr sz="6317" b="0" i="0" kern="1200">
                <a:solidFill>
                  <a:srgbClr val="004F8E"/>
                </a:solidFill>
                <a:latin typeface="Avenir Medium" panose="02000503020000020003" pitchFamily="2" charset="0"/>
                <a:ea typeface="+mn-ea"/>
                <a:cs typeface="+mn-cs"/>
              </a:defRPr>
            </a:lvl1pPr>
            <a:lvl2pPr marL="28803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10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06384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8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2768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9152" indent="-303192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56132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8156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40180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6322040" indent="-960120" algn="l" defTabSz="3840480" rtl="0" eaLnBrk="1" latinLnBrk="0" hangingPunct="1">
              <a:lnSpc>
                <a:spcPct val="90000"/>
              </a:lnSpc>
              <a:spcBef>
                <a:spcPts val="2100"/>
              </a:spcBef>
              <a:buFont typeface="Arial" panose="020B0604020202020204" pitchFamily="34" charset="0"/>
              <a:buChar char="•"/>
              <a:defRPr sz="75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l-GR" sz="32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Πίνακας 2: Συσχετίσεις μεταξύ μεταβλητών - χρονοτύπων </a:t>
            </a:r>
            <a:endParaRPr lang="en-GR" sz="3200" kern="100" dirty="0">
              <a:solidFill>
                <a:schemeClr val="accent1">
                  <a:lumMod val="75000"/>
                </a:schemeClr>
              </a:solidFill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A9C9E6-C063-BCC7-0AB1-4ADB3A656F3E}"/>
              </a:ext>
            </a:extLst>
          </p:cNvPr>
          <p:cNvSpPr txBox="1"/>
          <p:nvPr/>
        </p:nvSpPr>
        <p:spPr>
          <a:xfrm>
            <a:off x="38723939" y="22760316"/>
            <a:ext cx="123332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AIS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Athens Insomnia Scale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(Κλίμακα Αϋπνίας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Αθηνών), Καρδιακές </a:t>
            </a:r>
            <a:r>
              <a:rPr lang="el-GR" sz="2400" kern="1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συννοσηρότητες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Στεφανιαία νόσος/ Κολπική μαρμαρυγή ή άλλη αρρυθμία/ Σοβαρή αγγειακή νόσος,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Epworth Sleepiness Scale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(Κλίμακα Υπνηλίας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Epworth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HADS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Hospital Anxiety and Depression Scale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(Κλίμακα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Άγχους και Κατάθλιψης στο Γενικό Νοσοκομείο), -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Anxiety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(Άγχος), -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Depression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(Κατάθλιψη),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MEQ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Morningness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400" kern="1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Eveningness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Questionnaire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(ερωτηματολόγιο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αξιολόγησης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l-GR" sz="2400" kern="10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χρονοτύπου</a:t>
            </a:r>
            <a:r>
              <a:rPr lang="el-GR" sz="2400" b="1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SD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 Deviation</a:t>
            </a:r>
            <a:r>
              <a:rPr lang="el-GR" sz="2400" kern="1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(Τυπική απόκλιση)</a:t>
            </a:r>
            <a:endParaRPr lang="en-GR" sz="2400" kern="1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23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2BE21-C2D0-4A54-B1DB-03F5C3D5D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AE7A3-AEDC-D8F5-2596-AA292EF2ED8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74E267-0B5B-D76D-E67E-07975EE1F58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altLang="fr-FR" sz="3200" dirty="0">
                <a:latin typeface="Avenir Book" panose="02000503020000020003" pitchFamily="2" charset="0"/>
              </a:rPr>
              <a:t>We performed a cross-sectional study in the Sleep Laboratory (Department of Clinical Therapeutics, “Alexandra” Hospital, in Athens, Greece), evaluating newly diagnosed OSA patients (11/2022-11/2023). We handed out questionnaires regarding socio - demographic information, history of comorbidities, chronotype assessment (MEQ), and psychometric scales assessing anxiety (HADS-A), depression (HADS-D), insomnia (AIS), and sleepiness (ESS). </a:t>
            </a:r>
          </a:p>
          <a:p>
            <a:endParaRPr lang="en-GR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FB194F-82F0-F972-58BA-866F2D56FC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FD12D7D-8F63-983F-CDEE-B9781EC606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74BCDB9-65E6-F486-E89B-51179C752F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02A1D5C-960B-A3F2-06A7-FB1B839BC30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C00CC3A-4004-EB8E-4C4F-AB2EE468E93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72FF044-BC27-EB18-3B31-170F4A08727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479D208-C260-781C-6F6F-22B0563C02E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4811008-BE1D-EC4D-F0B9-33E7A2AC486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5D48341C-D90A-B991-8A97-BEFF002DA6DB}"/>
              </a:ext>
            </a:extLst>
          </p:cNvPr>
          <p:cNvSpPr>
            <a:spLocks noGrp="1"/>
          </p:cNvSpPr>
          <p:nvPr>
            <p:ph sz="quarter" idx="2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40A5F97C-D20E-51F9-F98A-F787D4F21701}"/>
              </a:ext>
            </a:extLst>
          </p:cNvPr>
          <p:cNvSpPr>
            <a:spLocks noGrp="1"/>
          </p:cNvSpPr>
          <p:nvPr>
            <p:ph sz="quarter" idx="22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0426A7D2-6E93-D761-8D3A-21497741AD32}"/>
              </a:ext>
            </a:extLst>
          </p:cNvPr>
          <p:cNvSpPr>
            <a:spLocks noGrp="1"/>
          </p:cNvSpPr>
          <p:nvPr>
            <p:ph sz="quarter" idx="23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0ED3B122-2DBA-A184-8916-2704259E8E8C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47DE28D-24E4-CD29-1ADF-BD2B5C7AF897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5678400-383D-6636-6613-9988F7BEA7F4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20" name="Text Placeholder 42">
            <a:extLst>
              <a:ext uri="{FF2B5EF4-FFF2-40B4-BE49-F238E27FC236}">
                <a16:creationId xmlns:a16="http://schemas.microsoft.com/office/drawing/2014/main" id="{02604B50-3FB2-E79E-5281-278610BE32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Methods</a:t>
            </a:r>
          </a:p>
        </p:txBody>
      </p:sp>
    </p:spTree>
    <p:extLst>
      <p:ext uri="{BB962C8B-B14F-4D97-AF65-F5344CB8AC3E}">
        <p14:creationId xmlns:p14="http://schemas.microsoft.com/office/powerpoint/2010/main" val="755220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1897</TotalTime>
  <Words>929</Words>
  <Application>Microsoft Macintosh PowerPoint</Application>
  <PresentationFormat>Custom</PresentationFormat>
  <Paragraphs>178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Arial</vt:lpstr>
      <vt:lpstr>Avenir Book</vt:lpstr>
      <vt:lpstr>Avenir Medium</vt:lpstr>
      <vt:lpstr>Calibri</vt:lpstr>
      <vt:lpstr>Calibri Light</vt:lpstr>
      <vt:lpstr>Office Theme</vt:lpstr>
      <vt:lpstr>Διαφορές Χρονοτύπου σε Ασθενείς με Αποφρακτική Άπνοια Ύπνου:  Συμπτώματα και Συννοσηρότητες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Tomas Kubilius</dc:creator>
  <cp:lastModifiedBy>Vassilis Vlahakos</cp:lastModifiedBy>
  <cp:revision>42</cp:revision>
  <dcterms:created xsi:type="dcterms:W3CDTF">2020-04-20T10:38:42Z</dcterms:created>
  <dcterms:modified xsi:type="dcterms:W3CDTF">2024-10-29T21:56:56Z</dcterms:modified>
</cp:coreProperties>
</file>