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32399288" cy="5039995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F4867"/>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72833802-FEF1-4C79-8D5D-14CF1EAF98D9}" styleName="Estilo claro 2 - Acento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Estilo claro 2 - Acento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912C8C85-51F0-491E-9774-3900AFEF0FD7}" styleName="Estilo claro 2 - Acento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595"/>
  </p:normalViewPr>
  <p:slideViewPr>
    <p:cSldViewPr snapToGrid="0">
      <p:cViewPr>
        <p:scale>
          <a:sx n="33" d="100"/>
          <a:sy n="33" d="100"/>
        </p:scale>
        <p:origin x="1624" y="-55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429947" y="8248329"/>
            <a:ext cx="27539395" cy="17546649"/>
          </a:xfrm>
          <a:prstGeom prst="rect">
            <a:avLst/>
          </a:prstGeom>
        </p:spPr>
        <p:txBody>
          <a:bodyPr anchor="b"/>
          <a:lstStyle>
            <a:lvl1pPr algn="ctr">
              <a:defRPr sz="21259"/>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4049911" y="26471644"/>
            <a:ext cx="24299466" cy="12168318"/>
          </a:xfrm>
          <a:prstGeom prst="rect">
            <a:avLst/>
          </a:prstGeom>
        </p:spPr>
        <p:txBody>
          <a:bodyPr/>
          <a:lstStyle>
            <a:lvl1pPr marL="0" indent="0" algn="ctr">
              <a:buNone/>
              <a:defRPr sz="8504"/>
            </a:lvl1pPr>
            <a:lvl2pPr marL="1619951" indent="0" algn="ctr">
              <a:buNone/>
              <a:defRPr sz="7086"/>
            </a:lvl2pPr>
            <a:lvl3pPr marL="3239902" indent="0" algn="ctr">
              <a:buNone/>
              <a:defRPr sz="6378"/>
            </a:lvl3pPr>
            <a:lvl4pPr marL="4859853" indent="0" algn="ctr">
              <a:buNone/>
              <a:defRPr sz="5669"/>
            </a:lvl4pPr>
            <a:lvl5pPr marL="6479804" indent="0" algn="ctr">
              <a:buNone/>
              <a:defRPr sz="5669"/>
            </a:lvl5pPr>
            <a:lvl6pPr marL="8099755" indent="0" algn="ctr">
              <a:buNone/>
              <a:defRPr sz="5669"/>
            </a:lvl6pPr>
            <a:lvl7pPr marL="9719706" indent="0" algn="ctr">
              <a:buNone/>
              <a:defRPr sz="5669"/>
            </a:lvl7pPr>
            <a:lvl8pPr marL="11339657" indent="0" algn="ctr">
              <a:buNone/>
              <a:defRPr sz="5669"/>
            </a:lvl8pPr>
            <a:lvl9pPr marL="12959608" indent="0" algn="ctr">
              <a:buNone/>
              <a:defRPr sz="5669"/>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a:xfrm>
            <a:off x="2227451" y="46713298"/>
            <a:ext cx="7289840" cy="2683331"/>
          </a:xfrm>
          <a:prstGeom prst="rect">
            <a:avLst/>
          </a:prstGeom>
        </p:spPr>
        <p:txBody>
          <a:bodyPr/>
          <a:lstStyle/>
          <a:p>
            <a:fld id="{7B37DBCD-CC76-4E85-B743-2E1F9EABCE8C}" type="datetimeFigureOut">
              <a:rPr lang="es-ES" smtClean="0"/>
              <a:t>9/9/24</a:t>
            </a:fld>
            <a:endParaRPr lang="es-ES"/>
          </a:p>
        </p:txBody>
      </p:sp>
      <p:sp>
        <p:nvSpPr>
          <p:cNvPr id="5" name="Footer Placeholder 4"/>
          <p:cNvSpPr>
            <a:spLocks noGrp="1"/>
          </p:cNvSpPr>
          <p:nvPr>
            <p:ph type="ftr" sz="quarter" idx="11"/>
          </p:nvPr>
        </p:nvSpPr>
        <p:spPr>
          <a:xfrm>
            <a:off x="10732264" y="46713298"/>
            <a:ext cx="10934760" cy="2683331"/>
          </a:xfrm>
          <a:prstGeom prst="rect">
            <a:avLst/>
          </a:prstGeom>
        </p:spPr>
        <p:txBody>
          <a:bodyPr/>
          <a:lstStyle/>
          <a:p>
            <a:endParaRPr lang="es-ES"/>
          </a:p>
        </p:txBody>
      </p:sp>
      <p:sp>
        <p:nvSpPr>
          <p:cNvPr id="6" name="Slide Number Placeholder 5"/>
          <p:cNvSpPr>
            <a:spLocks noGrp="1"/>
          </p:cNvSpPr>
          <p:nvPr>
            <p:ph type="sldNum" sz="quarter" idx="12"/>
          </p:nvPr>
        </p:nvSpPr>
        <p:spPr>
          <a:xfrm>
            <a:off x="22881997" y="46713298"/>
            <a:ext cx="7289840" cy="2683331"/>
          </a:xfrm>
          <a:prstGeom prst="rect">
            <a:avLst/>
          </a:prstGeom>
        </p:spPr>
        <p:txBody>
          <a:bodyPr/>
          <a:lstStyle/>
          <a:p>
            <a:fld id="{BD90BE23-ABFC-4598-A3FB-2918DD164356}" type="slidenum">
              <a:rPr lang="es-ES" smtClean="0"/>
              <a:t>‹#›</a:t>
            </a:fld>
            <a:endParaRPr lang="es-ES"/>
          </a:p>
        </p:txBody>
      </p:sp>
    </p:spTree>
    <p:extLst>
      <p:ext uri="{BB962C8B-B14F-4D97-AF65-F5344CB8AC3E}">
        <p14:creationId xmlns:p14="http://schemas.microsoft.com/office/powerpoint/2010/main" val="107208645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3F4867">
            <a:alpha val="83922"/>
          </a:srgbClr>
        </a:solidFill>
        <a:effectLst/>
      </p:bgPr>
    </p:bg>
    <p:spTree>
      <p:nvGrpSpPr>
        <p:cNvPr id="1" name=""/>
        <p:cNvGrpSpPr/>
        <p:nvPr/>
      </p:nvGrpSpPr>
      <p:grpSpPr>
        <a:xfrm>
          <a:off x="0" y="0"/>
          <a:ext cx="0" cy="0"/>
          <a:chOff x="0" y="0"/>
          <a:chExt cx="0" cy="0"/>
        </a:xfrm>
      </p:grpSpPr>
      <p:pic>
        <p:nvPicPr>
          <p:cNvPr id="8" name="Imagen 7" descr="Texto&#10;&#10;Descripción generada automáticamente">
            <a:extLst>
              <a:ext uri="{FF2B5EF4-FFF2-40B4-BE49-F238E27FC236}">
                <a16:creationId xmlns:a16="http://schemas.microsoft.com/office/drawing/2014/main" id="{32ED4D72-AA5E-7731-3DE3-F9C3D9577D0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32399288" cy="6479858"/>
          </a:xfrm>
          <a:prstGeom prst="rect">
            <a:avLst/>
          </a:prstGeom>
        </p:spPr>
      </p:pic>
    </p:spTree>
    <p:extLst>
      <p:ext uri="{BB962C8B-B14F-4D97-AF65-F5344CB8AC3E}">
        <p14:creationId xmlns:p14="http://schemas.microsoft.com/office/powerpoint/2010/main" val="4046917329"/>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3239902" rtl="0" eaLnBrk="1" latinLnBrk="0" hangingPunct="1">
        <a:lnSpc>
          <a:spcPct val="90000"/>
        </a:lnSpc>
        <a:spcBef>
          <a:spcPct val="0"/>
        </a:spcBef>
        <a:buNone/>
        <a:defRPr sz="15590" kern="1200">
          <a:solidFill>
            <a:schemeClr val="tx1"/>
          </a:solidFill>
          <a:latin typeface="+mj-lt"/>
          <a:ea typeface="+mj-ea"/>
          <a:cs typeface="+mj-cs"/>
        </a:defRPr>
      </a:lvl1pPr>
    </p:titleStyle>
    <p:bodyStyle>
      <a:lvl1pPr marL="809976" indent="-809976" algn="l" defTabSz="3239902" rtl="0" eaLnBrk="1" latinLnBrk="0" hangingPunct="1">
        <a:lnSpc>
          <a:spcPct val="90000"/>
        </a:lnSpc>
        <a:spcBef>
          <a:spcPts val="3543"/>
        </a:spcBef>
        <a:buFont typeface="Arial" panose="020B0604020202020204" pitchFamily="34" charset="0"/>
        <a:buChar char="•"/>
        <a:defRPr sz="9921" kern="1200">
          <a:solidFill>
            <a:schemeClr val="tx1"/>
          </a:solidFill>
          <a:latin typeface="+mn-lt"/>
          <a:ea typeface="+mn-ea"/>
          <a:cs typeface="+mn-cs"/>
        </a:defRPr>
      </a:lvl1pPr>
      <a:lvl2pPr marL="2429927" indent="-809976" algn="l" defTabSz="3239902" rtl="0" eaLnBrk="1" latinLnBrk="0" hangingPunct="1">
        <a:lnSpc>
          <a:spcPct val="90000"/>
        </a:lnSpc>
        <a:spcBef>
          <a:spcPts val="1772"/>
        </a:spcBef>
        <a:buFont typeface="Arial" panose="020B0604020202020204" pitchFamily="34" charset="0"/>
        <a:buChar char="•"/>
        <a:defRPr sz="8504" kern="1200">
          <a:solidFill>
            <a:schemeClr val="tx1"/>
          </a:solidFill>
          <a:latin typeface="+mn-lt"/>
          <a:ea typeface="+mn-ea"/>
          <a:cs typeface="+mn-cs"/>
        </a:defRPr>
      </a:lvl2pPr>
      <a:lvl3pPr marL="4049878" indent="-809976" algn="l" defTabSz="3239902" rtl="0" eaLnBrk="1" latinLnBrk="0" hangingPunct="1">
        <a:lnSpc>
          <a:spcPct val="90000"/>
        </a:lnSpc>
        <a:spcBef>
          <a:spcPts val="1772"/>
        </a:spcBef>
        <a:buFont typeface="Arial" panose="020B0604020202020204" pitchFamily="34" charset="0"/>
        <a:buChar char="•"/>
        <a:defRPr sz="7086" kern="1200">
          <a:solidFill>
            <a:schemeClr val="tx1"/>
          </a:solidFill>
          <a:latin typeface="+mn-lt"/>
          <a:ea typeface="+mn-ea"/>
          <a:cs typeface="+mn-cs"/>
        </a:defRPr>
      </a:lvl3pPr>
      <a:lvl4pPr marL="5669829"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4pPr>
      <a:lvl5pPr marL="7289780"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5pPr>
      <a:lvl6pPr marL="8909731"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6pPr>
      <a:lvl7pPr marL="10529682"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7pPr>
      <a:lvl8pPr marL="12149633"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8pPr>
      <a:lvl9pPr marL="13769584"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9pPr>
    </p:bodyStyle>
    <p:otherStyle>
      <a:defPPr>
        <a:defRPr lang="en-US"/>
      </a:defPPr>
      <a:lvl1pPr marL="0" algn="l" defTabSz="3239902" rtl="0" eaLnBrk="1" latinLnBrk="0" hangingPunct="1">
        <a:defRPr sz="6378" kern="1200">
          <a:solidFill>
            <a:schemeClr val="tx1"/>
          </a:solidFill>
          <a:latin typeface="+mn-lt"/>
          <a:ea typeface="+mn-ea"/>
          <a:cs typeface="+mn-cs"/>
        </a:defRPr>
      </a:lvl1pPr>
      <a:lvl2pPr marL="1619951" algn="l" defTabSz="3239902" rtl="0" eaLnBrk="1" latinLnBrk="0" hangingPunct="1">
        <a:defRPr sz="6378" kern="1200">
          <a:solidFill>
            <a:schemeClr val="tx1"/>
          </a:solidFill>
          <a:latin typeface="+mn-lt"/>
          <a:ea typeface="+mn-ea"/>
          <a:cs typeface="+mn-cs"/>
        </a:defRPr>
      </a:lvl2pPr>
      <a:lvl3pPr marL="3239902" algn="l" defTabSz="3239902" rtl="0" eaLnBrk="1" latinLnBrk="0" hangingPunct="1">
        <a:defRPr sz="6378" kern="1200">
          <a:solidFill>
            <a:schemeClr val="tx1"/>
          </a:solidFill>
          <a:latin typeface="+mn-lt"/>
          <a:ea typeface="+mn-ea"/>
          <a:cs typeface="+mn-cs"/>
        </a:defRPr>
      </a:lvl3pPr>
      <a:lvl4pPr marL="4859853" algn="l" defTabSz="3239902" rtl="0" eaLnBrk="1" latinLnBrk="0" hangingPunct="1">
        <a:defRPr sz="6378" kern="1200">
          <a:solidFill>
            <a:schemeClr val="tx1"/>
          </a:solidFill>
          <a:latin typeface="+mn-lt"/>
          <a:ea typeface="+mn-ea"/>
          <a:cs typeface="+mn-cs"/>
        </a:defRPr>
      </a:lvl4pPr>
      <a:lvl5pPr marL="6479804" algn="l" defTabSz="3239902" rtl="0" eaLnBrk="1" latinLnBrk="0" hangingPunct="1">
        <a:defRPr sz="6378" kern="1200">
          <a:solidFill>
            <a:schemeClr val="tx1"/>
          </a:solidFill>
          <a:latin typeface="+mn-lt"/>
          <a:ea typeface="+mn-ea"/>
          <a:cs typeface="+mn-cs"/>
        </a:defRPr>
      </a:lvl5pPr>
      <a:lvl6pPr marL="8099755" algn="l" defTabSz="3239902" rtl="0" eaLnBrk="1" latinLnBrk="0" hangingPunct="1">
        <a:defRPr sz="6378" kern="1200">
          <a:solidFill>
            <a:schemeClr val="tx1"/>
          </a:solidFill>
          <a:latin typeface="+mn-lt"/>
          <a:ea typeface="+mn-ea"/>
          <a:cs typeface="+mn-cs"/>
        </a:defRPr>
      </a:lvl6pPr>
      <a:lvl7pPr marL="9719706" algn="l" defTabSz="3239902" rtl="0" eaLnBrk="1" latinLnBrk="0" hangingPunct="1">
        <a:defRPr sz="6378" kern="1200">
          <a:solidFill>
            <a:schemeClr val="tx1"/>
          </a:solidFill>
          <a:latin typeface="+mn-lt"/>
          <a:ea typeface="+mn-ea"/>
          <a:cs typeface="+mn-cs"/>
        </a:defRPr>
      </a:lvl7pPr>
      <a:lvl8pPr marL="11339657" algn="l" defTabSz="3239902" rtl="0" eaLnBrk="1" latinLnBrk="0" hangingPunct="1">
        <a:defRPr sz="6378" kern="1200">
          <a:solidFill>
            <a:schemeClr val="tx1"/>
          </a:solidFill>
          <a:latin typeface="+mn-lt"/>
          <a:ea typeface="+mn-ea"/>
          <a:cs typeface="+mn-cs"/>
        </a:defRPr>
      </a:lvl8pPr>
      <a:lvl9pPr marL="12959608" algn="l" defTabSz="3239902" rtl="0" eaLnBrk="1" latinLnBrk="0" hangingPunct="1">
        <a:defRPr sz="637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Rectángulo: esquinas redondeadas 49">
            <a:extLst>
              <a:ext uri="{FF2B5EF4-FFF2-40B4-BE49-F238E27FC236}">
                <a16:creationId xmlns:a16="http://schemas.microsoft.com/office/drawing/2014/main" id="{D1933D27-E864-22FD-7FEF-05F3B395E1DE}"/>
              </a:ext>
            </a:extLst>
          </p:cNvPr>
          <p:cNvSpPr/>
          <p:nvPr/>
        </p:nvSpPr>
        <p:spPr>
          <a:xfrm>
            <a:off x="451797" y="6837263"/>
            <a:ext cx="31505886" cy="5386747"/>
          </a:xfrm>
          <a:prstGeom prst="round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51" name="Text Box 40">
            <a:extLst>
              <a:ext uri="{FF2B5EF4-FFF2-40B4-BE49-F238E27FC236}">
                <a16:creationId xmlns:a16="http://schemas.microsoft.com/office/drawing/2014/main" id="{E73A08B8-FB11-D39B-3A70-774953018779}"/>
              </a:ext>
            </a:extLst>
          </p:cNvPr>
          <p:cNvSpPr txBox="1">
            <a:spLocks noChangeArrowheads="1"/>
          </p:cNvSpPr>
          <p:nvPr/>
        </p:nvSpPr>
        <p:spPr bwMode="auto">
          <a:xfrm>
            <a:off x="833827" y="9746081"/>
            <a:ext cx="30139323" cy="2020319"/>
          </a:xfrm>
          <a:prstGeom prst="rect">
            <a:avLst/>
          </a:prstGeom>
          <a:noFill/>
          <a:ln>
            <a:noFill/>
          </a:ln>
          <a:effectLst/>
        </p:spPr>
        <p:txBody>
          <a:bodyPr lIns="322688" tIns="322688" rIns="322688" bIns="322688" anchor="ctr"/>
          <a:lstStyle>
            <a:lvl1pPr defTabSz="192088" eaLnBrk="0" hangingPunct="0">
              <a:defRPr sz="500">
                <a:solidFill>
                  <a:schemeClr val="tx1"/>
                </a:solidFill>
                <a:latin typeface="Times New Roman" charset="0"/>
                <a:ea typeface="ＭＳ Ｐゴシック" charset="0"/>
              </a:defRPr>
            </a:lvl1pPr>
            <a:lvl2pPr marL="742950" indent="-285750" defTabSz="192088" eaLnBrk="0" hangingPunct="0">
              <a:defRPr sz="500">
                <a:solidFill>
                  <a:schemeClr val="tx1"/>
                </a:solidFill>
                <a:latin typeface="Times New Roman" charset="0"/>
                <a:ea typeface="ＭＳ Ｐゴシック" charset="0"/>
              </a:defRPr>
            </a:lvl2pPr>
            <a:lvl3pPr marL="1143000" indent="-228600" defTabSz="192088" eaLnBrk="0" hangingPunct="0">
              <a:defRPr sz="500">
                <a:solidFill>
                  <a:schemeClr val="tx1"/>
                </a:solidFill>
                <a:latin typeface="Times New Roman" charset="0"/>
                <a:ea typeface="ＭＳ Ｐゴシック" charset="0"/>
              </a:defRPr>
            </a:lvl3pPr>
            <a:lvl4pPr marL="1600200" indent="-228600" defTabSz="192088" eaLnBrk="0" hangingPunct="0">
              <a:defRPr sz="500">
                <a:solidFill>
                  <a:schemeClr val="tx1"/>
                </a:solidFill>
                <a:latin typeface="Times New Roman" charset="0"/>
                <a:ea typeface="ＭＳ Ｐゴシック" charset="0"/>
              </a:defRPr>
            </a:lvl4pPr>
            <a:lvl5pPr marL="2057400" indent="-228600" defTabSz="192088" eaLnBrk="0" hangingPunct="0">
              <a:defRPr sz="500">
                <a:solidFill>
                  <a:schemeClr val="tx1"/>
                </a:solidFill>
                <a:latin typeface="Times New Roman" charset="0"/>
                <a:ea typeface="ＭＳ Ｐゴシック" charset="0"/>
              </a:defRPr>
            </a:lvl5pPr>
            <a:lvl6pPr marL="2514600" indent="-228600" defTabSz="192088" eaLnBrk="0" fontAlgn="base" hangingPunct="0">
              <a:spcBef>
                <a:spcPct val="0"/>
              </a:spcBef>
              <a:spcAft>
                <a:spcPct val="0"/>
              </a:spcAft>
              <a:defRPr sz="500">
                <a:solidFill>
                  <a:schemeClr val="tx1"/>
                </a:solidFill>
                <a:latin typeface="Times New Roman" charset="0"/>
                <a:ea typeface="ＭＳ Ｐゴシック" charset="0"/>
              </a:defRPr>
            </a:lvl6pPr>
            <a:lvl7pPr marL="2971800" indent="-228600" defTabSz="192088" eaLnBrk="0" fontAlgn="base" hangingPunct="0">
              <a:spcBef>
                <a:spcPct val="0"/>
              </a:spcBef>
              <a:spcAft>
                <a:spcPct val="0"/>
              </a:spcAft>
              <a:defRPr sz="500">
                <a:solidFill>
                  <a:schemeClr val="tx1"/>
                </a:solidFill>
                <a:latin typeface="Times New Roman" charset="0"/>
                <a:ea typeface="ＭＳ Ｐゴシック" charset="0"/>
              </a:defRPr>
            </a:lvl7pPr>
            <a:lvl8pPr marL="3429000" indent="-228600" defTabSz="192088" eaLnBrk="0" fontAlgn="base" hangingPunct="0">
              <a:spcBef>
                <a:spcPct val="0"/>
              </a:spcBef>
              <a:spcAft>
                <a:spcPct val="0"/>
              </a:spcAft>
              <a:defRPr sz="500">
                <a:solidFill>
                  <a:schemeClr val="tx1"/>
                </a:solidFill>
                <a:latin typeface="Times New Roman" charset="0"/>
                <a:ea typeface="ＭＳ Ｐゴシック" charset="0"/>
              </a:defRPr>
            </a:lvl8pPr>
            <a:lvl9pPr marL="3886200" indent="-228600" defTabSz="192088" eaLnBrk="0" fontAlgn="base" hangingPunct="0">
              <a:spcBef>
                <a:spcPct val="0"/>
              </a:spcBef>
              <a:spcAft>
                <a:spcPct val="0"/>
              </a:spcAft>
              <a:defRPr sz="500">
                <a:solidFill>
                  <a:schemeClr val="tx1"/>
                </a:solidFill>
                <a:latin typeface="Times New Roman" charset="0"/>
                <a:ea typeface="ＭＳ Ｐゴシック" charset="0"/>
              </a:defRPr>
            </a:lvl9pPr>
          </a:lstStyle>
          <a:p>
            <a:pPr>
              <a:spcBef>
                <a:spcPct val="20000"/>
              </a:spcBef>
            </a:pPr>
            <a:r>
              <a:rPr lang="en-AU" sz="3500" b="1" dirty="0">
                <a:solidFill>
                  <a:srgbClr val="3F4867"/>
                </a:solidFill>
                <a:latin typeface="Calibri" panose="020F0502020204030204" pitchFamily="34" charset="0"/>
                <a:cs typeface="Calibri" panose="020F0502020204030204" pitchFamily="34" charset="0"/>
              </a:rPr>
              <a:t>N. Athanasiou</a:t>
            </a:r>
            <a:r>
              <a:rPr lang="en-AU" sz="3500" b="1" baseline="30000" dirty="0">
                <a:solidFill>
                  <a:srgbClr val="3F4867"/>
                </a:solidFill>
                <a:latin typeface="Calibri" panose="020F0502020204030204" pitchFamily="34" charset="0"/>
                <a:cs typeface="Calibri" panose="020F0502020204030204" pitchFamily="34" charset="0"/>
              </a:rPr>
              <a:t>1</a:t>
            </a:r>
            <a:r>
              <a:rPr lang="en-AU" sz="3500" b="1" dirty="0">
                <a:solidFill>
                  <a:srgbClr val="3F4867"/>
                </a:solidFill>
                <a:latin typeface="Calibri" panose="020F0502020204030204" pitchFamily="34" charset="0"/>
                <a:cs typeface="Calibri" panose="020F0502020204030204" pitchFamily="34" charset="0"/>
              </a:rPr>
              <a:t>, V. Vlahakos</a:t>
            </a:r>
            <a:r>
              <a:rPr lang="en-AU" sz="3500" b="1" baseline="30000" dirty="0">
                <a:solidFill>
                  <a:srgbClr val="3F4867"/>
                </a:solidFill>
                <a:latin typeface="Calibri" panose="020F0502020204030204" pitchFamily="34" charset="0"/>
                <a:cs typeface="Calibri" panose="020F0502020204030204" pitchFamily="34" charset="0"/>
              </a:rPr>
              <a:t>1</a:t>
            </a:r>
            <a:r>
              <a:rPr lang="en-AU" sz="3500" b="1" dirty="0">
                <a:solidFill>
                  <a:srgbClr val="3F4867"/>
                </a:solidFill>
                <a:latin typeface="Calibri" panose="020F0502020204030204" pitchFamily="34" charset="0"/>
                <a:cs typeface="Calibri" panose="020F0502020204030204" pitchFamily="34" charset="0"/>
              </a:rPr>
              <a:t>, M. Chrysanthidis</a:t>
            </a:r>
            <a:r>
              <a:rPr lang="en-AU" sz="3500" b="1" baseline="30000" dirty="0">
                <a:solidFill>
                  <a:srgbClr val="3F4867"/>
                </a:solidFill>
                <a:latin typeface="Calibri" panose="020F0502020204030204" pitchFamily="34" charset="0"/>
                <a:cs typeface="Calibri" panose="020F0502020204030204" pitchFamily="34" charset="0"/>
              </a:rPr>
              <a:t>2</a:t>
            </a:r>
            <a:r>
              <a:rPr lang="en-AU" sz="3500" b="1" dirty="0">
                <a:solidFill>
                  <a:srgbClr val="3F4867"/>
                </a:solidFill>
                <a:latin typeface="Calibri" panose="020F0502020204030204" pitchFamily="34" charset="0"/>
                <a:cs typeface="Calibri" panose="020F0502020204030204" pitchFamily="34" charset="0"/>
              </a:rPr>
              <a:t>, A. Karapiperi</a:t>
            </a:r>
            <a:r>
              <a:rPr lang="en-AU" sz="3500" b="1" baseline="30000" dirty="0">
                <a:solidFill>
                  <a:srgbClr val="3F4867"/>
                </a:solidFill>
                <a:latin typeface="Calibri" panose="020F0502020204030204" pitchFamily="34" charset="0"/>
                <a:cs typeface="Calibri" panose="020F0502020204030204" pitchFamily="34" charset="0"/>
              </a:rPr>
              <a:t>1</a:t>
            </a:r>
            <a:r>
              <a:rPr lang="en-AU" sz="3500" b="1" dirty="0">
                <a:solidFill>
                  <a:srgbClr val="3F4867"/>
                </a:solidFill>
                <a:latin typeface="Calibri" panose="020F0502020204030204" pitchFamily="34" charset="0"/>
                <a:cs typeface="Calibri" panose="020F0502020204030204" pitchFamily="34" charset="0"/>
              </a:rPr>
              <a:t>, C. Klamenakou</a:t>
            </a:r>
            <a:r>
              <a:rPr lang="en-AU" sz="3500" b="1" baseline="30000" dirty="0">
                <a:solidFill>
                  <a:srgbClr val="3F4867"/>
                </a:solidFill>
                <a:latin typeface="Calibri" panose="020F0502020204030204" pitchFamily="34" charset="0"/>
                <a:cs typeface="Calibri" panose="020F0502020204030204" pitchFamily="34" charset="0"/>
              </a:rPr>
              <a:t>2</a:t>
            </a:r>
            <a:r>
              <a:rPr lang="en-AU" sz="3500" b="1" dirty="0">
                <a:solidFill>
                  <a:srgbClr val="3F4867"/>
                </a:solidFill>
                <a:latin typeface="Calibri" panose="020F0502020204030204" pitchFamily="34" charset="0"/>
                <a:cs typeface="Calibri" panose="020F0502020204030204" pitchFamily="34" charset="0"/>
              </a:rPr>
              <a:t>, E. Giorgi</a:t>
            </a:r>
            <a:r>
              <a:rPr lang="en-AU" sz="3500" b="1" baseline="30000" dirty="0">
                <a:solidFill>
                  <a:srgbClr val="3F4867"/>
                </a:solidFill>
                <a:latin typeface="Calibri" panose="020F0502020204030204" pitchFamily="34" charset="0"/>
                <a:cs typeface="Calibri" panose="020F0502020204030204" pitchFamily="34" charset="0"/>
              </a:rPr>
              <a:t>2</a:t>
            </a:r>
            <a:r>
              <a:rPr lang="en-AU" sz="3500" b="1" dirty="0">
                <a:solidFill>
                  <a:srgbClr val="3F4867"/>
                </a:solidFill>
                <a:latin typeface="Calibri" panose="020F0502020204030204" pitchFamily="34" charset="0"/>
                <a:cs typeface="Calibri" panose="020F0502020204030204" pitchFamily="34" charset="0"/>
              </a:rPr>
              <a:t>, S. Andrioti</a:t>
            </a:r>
            <a:r>
              <a:rPr lang="en-AU" sz="3500" b="1" baseline="30000" dirty="0">
                <a:solidFill>
                  <a:srgbClr val="3F4867"/>
                </a:solidFill>
                <a:latin typeface="Calibri" panose="020F0502020204030204" pitchFamily="34" charset="0"/>
                <a:cs typeface="Calibri" panose="020F0502020204030204" pitchFamily="34" charset="0"/>
              </a:rPr>
              <a:t>2</a:t>
            </a:r>
            <a:r>
              <a:rPr lang="en-AU" sz="3500" b="1" dirty="0">
                <a:solidFill>
                  <a:srgbClr val="3F4867"/>
                </a:solidFill>
                <a:latin typeface="Calibri" panose="020F0502020204030204" pitchFamily="34" charset="0"/>
                <a:cs typeface="Calibri" panose="020F0502020204030204" pitchFamily="34" charset="0"/>
              </a:rPr>
              <a:t>, M. Georgakopoulou</a:t>
            </a:r>
            <a:r>
              <a:rPr lang="en-AU" sz="3500" b="1" baseline="30000" dirty="0">
                <a:solidFill>
                  <a:srgbClr val="3F4867"/>
                </a:solidFill>
                <a:latin typeface="Calibri" panose="020F0502020204030204" pitchFamily="34" charset="0"/>
                <a:cs typeface="Calibri" panose="020F0502020204030204" pitchFamily="34" charset="0"/>
              </a:rPr>
              <a:t>1</a:t>
            </a:r>
            <a:r>
              <a:rPr lang="en-AU" sz="3500" b="1" dirty="0">
                <a:solidFill>
                  <a:srgbClr val="3F4867"/>
                </a:solidFill>
                <a:latin typeface="Calibri" panose="020F0502020204030204" pitchFamily="34" charset="0"/>
                <a:cs typeface="Calibri" panose="020F0502020204030204" pitchFamily="34" charset="0"/>
              </a:rPr>
              <a:t>, E. Vagiakis</a:t>
            </a:r>
            <a:r>
              <a:rPr lang="en-AU" sz="3500" b="1" baseline="30000" dirty="0">
                <a:solidFill>
                  <a:srgbClr val="3F4867"/>
                </a:solidFill>
                <a:latin typeface="Calibri" panose="020F0502020204030204" pitchFamily="34" charset="0"/>
                <a:cs typeface="Calibri" panose="020F0502020204030204" pitchFamily="34" charset="0"/>
              </a:rPr>
              <a:t>1</a:t>
            </a:r>
            <a:r>
              <a:rPr lang="en-AU" sz="3500" b="1" dirty="0">
                <a:solidFill>
                  <a:srgbClr val="3F4867"/>
                </a:solidFill>
                <a:latin typeface="Calibri" panose="020F0502020204030204" pitchFamily="34" charset="0"/>
                <a:cs typeface="Calibri" panose="020F0502020204030204" pitchFamily="34" charset="0"/>
              </a:rPr>
              <a:t>, </a:t>
            </a:r>
            <a:r>
              <a:rPr lang="en-AU" sz="3500" b="1" u="sng" dirty="0">
                <a:solidFill>
                  <a:srgbClr val="3F4867"/>
                </a:solidFill>
                <a:latin typeface="Calibri" panose="020F0502020204030204" pitchFamily="34" charset="0"/>
                <a:cs typeface="Calibri" panose="020F0502020204030204" pitchFamily="34" charset="0"/>
              </a:rPr>
              <a:t>G. Trakada</a:t>
            </a:r>
            <a:r>
              <a:rPr lang="en-AU" sz="3500" b="1" u="sng" baseline="30000" dirty="0">
                <a:solidFill>
                  <a:srgbClr val="3F4867"/>
                </a:solidFill>
                <a:latin typeface="Calibri" panose="020F0502020204030204" pitchFamily="34" charset="0"/>
                <a:cs typeface="Calibri" panose="020F0502020204030204" pitchFamily="34" charset="0"/>
              </a:rPr>
              <a:t>1,2</a:t>
            </a:r>
            <a:endParaRPr lang="en-AU" sz="3500" b="1" u="sng" dirty="0">
              <a:solidFill>
                <a:srgbClr val="3F4867"/>
              </a:solidFill>
              <a:latin typeface="Calibri" panose="020F0502020204030204" pitchFamily="34" charset="0"/>
              <a:cs typeface="Calibri" panose="020F0502020204030204" pitchFamily="34" charset="0"/>
            </a:endParaRPr>
          </a:p>
          <a:p>
            <a:pPr>
              <a:spcBef>
                <a:spcPct val="20000"/>
              </a:spcBef>
            </a:pPr>
            <a:r>
              <a:rPr lang="en-AU" sz="2800" dirty="0">
                <a:solidFill>
                  <a:srgbClr val="3F4867"/>
                </a:solidFill>
                <a:latin typeface="Calibri" panose="020F0502020204030204" pitchFamily="34" charset="0"/>
                <a:cs typeface="Calibri" panose="020F0502020204030204" pitchFamily="34" charset="0"/>
              </a:rPr>
              <a:t>1 </a:t>
            </a:r>
            <a:r>
              <a:rPr lang="en-US" sz="2800" dirty="0">
                <a:solidFill>
                  <a:srgbClr val="3F4867"/>
                </a:solidFill>
                <a:latin typeface="Calibri" panose="020F0502020204030204" pitchFamily="34" charset="0"/>
                <a:cs typeface="Calibri" panose="020F0502020204030204" pitchFamily="34" charset="0"/>
              </a:rPr>
              <a:t>Master's Degree 'Sleep-Related Breathing Disorders – Laboratory and Clinical Sleep Medicine’, Evangelismos Hospital, School of Medicine, National and Kapodistrian University of Athens - Athens (Greece)</a:t>
            </a:r>
            <a:endParaRPr lang="en-AU" sz="2800" dirty="0">
              <a:solidFill>
                <a:srgbClr val="3F4867"/>
              </a:solidFill>
              <a:latin typeface="Calibri" panose="020F0502020204030204" pitchFamily="34" charset="0"/>
              <a:cs typeface="Calibri" panose="020F0502020204030204" pitchFamily="34" charset="0"/>
            </a:endParaRPr>
          </a:p>
          <a:p>
            <a:pPr>
              <a:spcBef>
                <a:spcPct val="20000"/>
              </a:spcBef>
            </a:pPr>
            <a:r>
              <a:rPr lang="en-AU" sz="2800" dirty="0">
                <a:solidFill>
                  <a:srgbClr val="3F4867"/>
                </a:solidFill>
                <a:latin typeface="Calibri" panose="020F0502020204030204" pitchFamily="34" charset="0"/>
                <a:cs typeface="Calibri" panose="020F0502020204030204" pitchFamily="34" charset="0"/>
              </a:rPr>
              <a:t>2 </a:t>
            </a:r>
            <a:r>
              <a:rPr lang="en-US" sz="2800" dirty="0">
                <a:solidFill>
                  <a:srgbClr val="3F4867"/>
                </a:solidFill>
                <a:latin typeface="Calibri" panose="020F0502020204030204" pitchFamily="34" charset="0"/>
                <a:cs typeface="Calibri" panose="020F0502020204030204" pitchFamily="34" charset="0"/>
              </a:rPr>
              <a:t>Division of Pulmonology, Department of Clinical Therapeutics, Alexandra Hospital, School of Medicine, National and Kapodistrian University of Athens – Athens (Greece)</a:t>
            </a:r>
          </a:p>
          <a:p>
            <a:pPr>
              <a:spcBef>
                <a:spcPct val="20000"/>
              </a:spcBef>
            </a:pPr>
            <a:endParaRPr lang="en-AU" sz="3196" dirty="0">
              <a:solidFill>
                <a:srgbClr val="3F4867"/>
              </a:solidFill>
              <a:latin typeface="Arial" panose="020B0604020202020204" pitchFamily="34" charset="0"/>
              <a:cs typeface="Arial" panose="020B0604020202020204" pitchFamily="34" charset="0"/>
            </a:endParaRPr>
          </a:p>
        </p:txBody>
      </p:sp>
      <p:sp>
        <p:nvSpPr>
          <p:cNvPr id="52" name="Text Box 2">
            <a:extLst>
              <a:ext uri="{FF2B5EF4-FFF2-40B4-BE49-F238E27FC236}">
                <a16:creationId xmlns:a16="http://schemas.microsoft.com/office/drawing/2014/main" id="{5562C4E8-7FA3-7769-4A46-4BDC4C8E431C}"/>
              </a:ext>
            </a:extLst>
          </p:cNvPr>
          <p:cNvSpPr txBox="1">
            <a:spLocks noChangeArrowheads="1"/>
          </p:cNvSpPr>
          <p:nvPr/>
        </p:nvSpPr>
        <p:spPr bwMode="auto">
          <a:xfrm>
            <a:off x="552181" y="7185706"/>
            <a:ext cx="28919634" cy="199540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lIns="478096" tIns="478096" rIns="478096" bIns="478096" anchor="ctr"/>
          <a:lstStyle>
            <a:lvl1pPr defTabSz="192088" eaLnBrk="0" hangingPunct="0">
              <a:defRPr sz="500">
                <a:solidFill>
                  <a:schemeClr val="tx1"/>
                </a:solidFill>
                <a:latin typeface="Times New Roman" charset="0"/>
                <a:ea typeface="ＭＳ Ｐゴシック" charset="0"/>
              </a:defRPr>
            </a:lvl1pPr>
            <a:lvl2pPr marL="742950" indent="-285750" defTabSz="192088" eaLnBrk="0" hangingPunct="0">
              <a:defRPr sz="500">
                <a:solidFill>
                  <a:schemeClr val="tx1"/>
                </a:solidFill>
                <a:latin typeface="Times New Roman" charset="0"/>
                <a:ea typeface="ＭＳ Ｐゴシック" charset="0"/>
              </a:defRPr>
            </a:lvl2pPr>
            <a:lvl3pPr marL="1143000" indent="-228600" defTabSz="192088" eaLnBrk="0" hangingPunct="0">
              <a:defRPr sz="500">
                <a:solidFill>
                  <a:schemeClr val="tx1"/>
                </a:solidFill>
                <a:latin typeface="Times New Roman" charset="0"/>
                <a:ea typeface="ＭＳ Ｐゴシック" charset="0"/>
              </a:defRPr>
            </a:lvl3pPr>
            <a:lvl4pPr marL="1600200" indent="-228600" defTabSz="192088" eaLnBrk="0" hangingPunct="0">
              <a:defRPr sz="500">
                <a:solidFill>
                  <a:schemeClr val="tx1"/>
                </a:solidFill>
                <a:latin typeface="Times New Roman" charset="0"/>
                <a:ea typeface="ＭＳ Ｐゴシック" charset="0"/>
              </a:defRPr>
            </a:lvl4pPr>
            <a:lvl5pPr marL="2057400" indent="-228600" defTabSz="192088" eaLnBrk="0" hangingPunct="0">
              <a:defRPr sz="500">
                <a:solidFill>
                  <a:schemeClr val="tx1"/>
                </a:solidFill>
                <a:latin typeface="Times New Roman" charset="0"/>
                <a:ea typeface="ＭＳ Ｐゴシック" charset="0"/>
              </a:defRPr>
            </a:lvl5pPr>
            <a:lvl6pPr marL="2514600" indent="-228600" defTabSz="192088" eaLnBrk="0" fontAlgn="base" hangingPunct="0">
              <a:spcBef>
                <a:spcPct val="0"/>
              </a:spcBef>
              <a:spcAft>
                <a:spcPct val="0"/>
              </a:spcAft>
              <a:defRPr sz="500">
                <a:solidFill>
                  <a:schemeClr val="tx1"/>
                </a:solidFill>
                <a:latin typeface="Times New Roman" charset="0"/>
                <a:ea typeface="ＭＳ Ｐゴシック" charset="0"/>
              </a:defRPr>
            </a:lvl6pPr>
            <a:lvl7pPr marL="2971800" indent="-228600" defTabSz="192088" eaLnBrk="0" fontAlgn="base" hangingPunct="0">
              <a:spcBef>
                <a:spcPct val="0"/>
              </a:spcBef>
              <a:spcAft>
                <a:spcPct val="0"/>
              </a:spcAft>
              <a:defRPr sz="500">
                <a:solidFill>
                  <a:schemeClr val="tx1"/>
                </a:solidFill>
                <a:latin typeface="Times New Roman" charset="0"/>
                <a:ea typeface="ＭＳ Ｐゴシック" charset="0"/>
              </a:defRPr>
            </a:lvl7pPr>
            <a:lvl8pPr marL="3429000" indent="-228600" defTabSz="192088" eaLnBrk="0" fontAlgn="base" hangingPunct="0">
              <a:spcBef>
                <a:spcPct val="0"/>
              </a:spcBef>
              <a:spcAft>
                <a:spcPct val="0"/>
              </a:spcAft>
              <a:defRPr sz="500">
                <a:solidFill>
                  <a:schemeClr val="tx1"/>
                </a:solidFill>
                <a:latin typeface="Times New Roman" charset="0"/>
                <a:ea typeface="ＭＳ Ｐゴシック" charset="0"/>
              </a:defRPr>
            </a:lvl8pPr>
            <a:lvl9pPr marL="3886200" indent="-228600" defTabSz="192088" eaLnBrk="0" fontAlgn="base" hangingPunct="0">
              <a:spcBef>
                <a:spcPct val="0"/>
              </a:spcBef>
              <a:spcAft>
                <a:spcPct val="0"/>
              </a:spcAft>
              <a:defRPr sz="500">
                <a:solidFill>
                  <a:schemeClr val="tx1"/>
                </a:solidFill>
                <a:latin typeface="Times New Roman" charset="0"/>
                <a:ea typeface="ＭＳ Ｐゴシック" charset="0"/>
              </a:defRPr>
            </a:lvl9pPr>
          </a:lstStyle>
          <a:p>
            <a:r>
              <a:rPr lang="en-US" sz="6600" b="1" dirty="0">
                <a:solidFill>
                  <a:srgbClr val="3F4867"/>
                </a:solidFill>
                <a:latin typeface="Calibri" panose="020F0502020204030204" pitchFamily="34" charset="0"/>
                <a:cs typeface="Calibri" panose="020F0502020204030204" pitchFamily="34" charset="0"/>
              </a:rPr>
              <a:t>Chronotype Variations: Three months of observation in Sleep Apnea Patients</a:t>
            </a:r>
            <a:endParaRPr lang="en-AU" sz="6600" dirty="0">
              <a:solidFill>
                <a:srgbClr val="3F4867"/>
              </a:solidFill>
              <a:latin typeface="Calibri" panose="020F0502020204030204" pitchFamily="34" charset="0"/>
              <a:cs typeface="Calibri" panose="020F0502020204030204" pitchFamily="34" charset="0"/>
            </a:endParaRPr>
          </a:p>
        </p:txBody>
      </p:sp>
      <p:sp>
        <p:nvSpPr>
          <p:cNvPr id="53" name="Rectángulo: esquinas redondeadas 52">
            <a:extLst>
              <a:ext uri="{FF2B5EF4-FFF2-40B4-BE49-F238E27FC236}">
                <a16:creationId xmlns:a16="http://schemas.microsoft.com/office/drawing/2014/main" id="{DFF2B555-B71F-1905-6172-3281ED9A86EC}"/>
              </a:ext>
            </a:extLst>
          </p:cNvPr>
          <p:cNvSpPr/>
          <p:nvPr/>
        </p:nvSpPr>
        <p:spPr>
          <a:xfrm rot="16200000">
            <a:off x="10429115" y="2762949"/>
            <a:ext cx="11621954" cy="31576586"/>
          </a:xfrm>
          <a:prstGeom prst="roundRect">
            <a:avLst>
              <a:gd name="adj" fmla="val 4629"/>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4" name="Text Box 2">
            <a:extLst>
              <a:ext uri="{FF2B5EF4-FFF2-40B4-BE49-F238E27FC236}">
                <a16:creationId xmlns:a16="http://schemas.microsoft.com/office/drawing/2014/main" id="{D6BEF1FD-AC7B-FD11-86AF-49BEAA2AA86F}"/>
              </a:ext>
            </a:extLst>
          </p:cNvPr>
          <p:cNvSpPr txBox="1">
            <a:spLocks noChangeArrowheads="1"/>
          </p:cNvSpPr>
          <p:nvPr/>
        </p:nvSpPr>
        <p:spPr bwMode="auto">
          <a:xfrm>
            <a:off x="604101" y="13060458"/>
            <a:ext cx="7225091" cy="1312076"/>
          </a:xfrm>
          <a:prstGeom prst="rect">
            <a:avLst/>
          </a:prstGeom>
          <a:noFill/>
          <a:ln>
            <a:noFill/>
          </a:ln>
          <a:effectLst/>
        </p:spPr>
        <p:txBody>
          <a:bodyPr lIns="610157" tIns="610157" rIns="610157" bIns="610157" anchor="ctr"/>
          <a:lstStyle>
            <a:lvl1pPr defTabSz="192088" eaLnBrk="0" hangingPunct="0">
              <a:defRPr sz="500">
                <a:solidFill>
                  <a:schemeClr val="tx1"/>
                </a:solidFill>
                <a:latin typeface="Times New Roman" charset="0"/>
                <a:ea typeface="ＭＳ Ｐゴシック" charset="0"/>
              </a:defRPr>
            </a:lvl1pPr>
            <a:lvl2pPr marL="742950" indent="-285750" defTabSz="192088" eaLnBrk="0" hangingPunct="0">
              <a:defRPr sz="500">
                <a:solidFill>
                  <a:schemeClr val="tx1"/>
                </a:solidFill>
                <a:latin typeface="Times New Roman" charset="0"/>
                <a:ea typeface="ＭＳ Ｐゴシック" charset="0"/>
              </a:defRPr>
            </a:lvl2pPr>
            <a:lvl3pPr marL="1143000" indent="-228600" defTabSz="192088" eaLnBrk="0" hangingPunct="0">
              <a:defRPr sz="500">
                <a:solidFill>
                  <a:schemeClr val="tx1"/>
                </a:solidFill>
                <a:latin typeface="Times New Roman" charset="0"/>
                <a:ea typeface="ＭＳ Ｐゴシック" charset="0"/>
              </a:defRPr>
            </a:lvl3pPr>
            <a:lvl4pPr marL="1600200" indent="-228600" defTabSz="192088" eaLnBrk="0" hangingPunct="0">
              <a:defRPr sz="500">
                <a:solidFill>
                  <a:schemeClr val="tx1"/>
                </a:solidFill>
                <a:latin typeface="Times New Roman" charset="0"/>
                <a:ea typeface="ＭＳ Ｐゴシック" charset="0"/>
              </a:defRPr>
            </a:lvl4pPr>
            <a:lvl5pPr marL="2057400" indent="-228600" defTabSz="192088" eaLnBrk="0" hangingPunct="0">
              <a:defRPr sz="500">
                <a:solidFill>
                  <a:schemeClr val="tx1"/>
                </a:solidFill>
                <a:latin typeface="Times New Roman" charset="0"/>
                <a:ea typeface="ＭＳ Ｐゴシック" charset="0"/>
              </a:defRPr>
            </a:lvl5pPr>
            <a:lvl6pPr marL="2514600" indent="-228600" defTabSz="192088" eaLnBrk="0" fontAlgn="base" hangingPunct="0">
              <a:spcBef>
                <a:spcPct val="0"/>
              </a:spcBef>
              <a:spcAft>
                <a:spcPct val="0"/>
              </a:spcAft>
              <a:defRPr sz="500">
                <a:solidFill>
                  <a:schemeClr val="tx1"/>
                </a:solidFill>
                <a:latin typeface="Times New Roman" charset="0"/>
                <a:ea typeface="ＭＳ Ｐゴシック" charset="0"/>
              </a:defRPr>
            </a:lvl6pPr>
            <a:lvl7pPr marL="2971800" indent="-228600" defTabSz="192088" eaLnBrk="0" fontAlgn="base" hangingPunct="0">
              <a:spcBef>
                <a:spcPct val="0"/>
              </a:spcBef>
              <a:spcAft>
                <a:spcPct val="0"/>
              </a:spcAft>
              <a:defRPr sz="500">
                <a:solidFill>
                  <a:schemeClr val="tx1"/>
                </a:solidFill>
                <a:latin typeface="Times New Roman" charset="0"/>
                <a:ea typeface="ＭＳ Ｐゴシック" charset="0"/>
              </a:defRPr>
            </a:lvl7pPr>
            <a:lvl8pPr marL="3429000" indent="-228600" defTabSz="192088" eaLnBrk="0" fontAlgn="base" hangingPunct="0">
              <a:spcBef>
                <a:spcPct val="0"/>
              </a:spcBef>
              <a:spcAft>
                <a:spcPct val="0"/>
              </a:spcAft>
              <a:defRPr sz="500">
                <a:solidFill>
                  <a:schemeClr val="tx1"/>
                </a:solidFill>
                <a:latin typeface="Times New Roman" charset="0"/>
                <a:ea typeface="ＭＳ Ｐゴシック" charset="0"/>
              </a:defRPr>
            </a:lvl8pPr>
            <a:lvl9pPr marL="3886200" indent="-228600" defTabSz="192088" eaLnBrk="0" fontAlgn="base" hangingPunct="0">
              <a:spcBef>
                <a:spcPct val="0"/>
              </a:spcBef>
              <a:spcAft>
                <a:spcPct val="0"/>
              </a:spcAft>
              <a:defRPr sz="500">
                <a:solidFill>
                  <a:schemeClr val="tx1"/>
                </a:solidFill>
                <a:latin typeface="Times New Roman" charset="0"/>
                <a:ea typeface="ＭＳ Ｐゴシック" charset="0"/>
              </a:defRPr>
            </a:lvl9pPr>
          </a:lstStyle>
          <a:p>
            <a:r>
              <a:rPr lang="en-GB" sz="5400" b="1" kern="0" dirty="0">
                <a:solidFill>
                  <a:srgbClr val="3F4867"/>
                </a:solidFill>
                <a:latin typeface="Calibri" panose="020F0502020204030204" pitchFamily="34" charset="0"/>
                <a:cs typeface="Calibri" panose="020F0502020204030204" pitchFamily="34" charset="0"/>
              </a:rPr>
              <a:t>INTRODUCTION</a:t>
            </a:r>
            <a:endParaRPr lang="en-AU" sz="5400" kern="0" dirty="0">
              <a:solidFill>
                <a:srgbClr val="3F4867"/>
              </a:solidFill>
              <a:latin typeface="Calibri" panose="020F0502020204030204" pitchFamily="34" charset="0"/>
              <a:cs typeface="Calibri" panose="020F0502020204030204" pitchFamily="34" charset="0"/>
            </a:endParaRPr>
          </a:p>
        </p:txBody>
      </p:sp>
      <p:sp>
        <p:nvSpPr>
          <p:cNvPr id="55" name="Rectángulo 54">
            <a:extLst>
              <a:ext uri="{FF2B5EF4-FFF2-40B4-BE49-F238E27FC236}">
                <a16:creationId xmlns:a16="http://schemas.microsoft.com/office/drawing/2014/main" id="{E789975F-23C5-9159-887B-6DB68E3BFF13}"/>
              </a:ext>
            </a:extLst>
          </p:cNvPr>
          <p:cNvSpPr/>
          <p:nvPr/>
        </p:nvSpPr>
        <p:spPr>
          <a:xfrm>
            <a:off x="885352" y="14597803"/>
            <a:ext cx="6799565" cy="6740307"/>
          </a:xfrm>
          <a:prstGeom prst="rect">
            <a:avLst/>
          </a:prstGeom>
        </p:spPr>
        <p:txBody>
          <a:bodyPr wrap="square">
            <a:spAutoFit/>
          </a:bodyPr>
          <a:lstStyle/>
          <a:p>
            <a:pPr algn="just"/>
            <a:r>
              <a:rPr lang="en-US" sz="3600" dirty="0">
                <a:solidFill>
                  <a:schemeClr val="tx1">
                    <a:lumMod val="65000"/>
                    <a:lumOff val="35000"/>
                  </a:schemeClr>
                </a:solidFill>
                <a:latin typeface="Calibri" panose="020F0502020204030204" pitchFamily="34" charset="0"/>
                <a:cs typeface="Calibri" panose="020F0502020204030204" pitchFamily="34" charset="0"/>
              </a:rPr>
              <a:t>  </a:t>
            </a:r>
            <a:endParaRPr lang="en-GR" sz="3600" kern="100" dirty="0">
              <a:effectLst/>
              <a:latin typeface="Calibri" panose="020F0502020204030204" pitchFamily="34" charset="0"/>
              <a:ea typeface="Calibri" panose="020F0502020204030204" pitchFamily="34" charset="0"/>
              <a:cs typeface="Calibri" panose="020F0502020204030204" pitchFamily="34" charset="0"/>
            </a:endParaRPr>
          </a:p>
          <a:p>
            <a:pPr algn="just"/>
            <a:r>
              <a:rPr lang="en-US" sz="3600" kern="100" dirty="0">
                <a:solidFill>
                  <a:srgbClr val="0D0D0D"/>
                </a:solidFill>
                <a:effectLst/>
                <a:latin typeface="Calibri" panose="020F0502020204030204" pitchFamily="34" charset="0"/>
                <a:ea typeface="Calibri" panose="020F0502020204030204" pitchFamily="34" charset="0"/>
                <a:cs typeface="Calibri" panose="020F0502020204030204" pitchFamily="34" charset="0"/>
              </a:rPr>
              <a:t>Chronotype refers to an individual's inherent preference for the timing of sleep and wakefulness. </a:t>
            </a:r>
            <a:endParaRPr lang="el-GR" sz="3600" kern="100" dirty="0">
              <a:solidFill>
                <a:srgbClr val="0D0D0D"/>
              </a:solidFill>
              <a:effectLst/>
              <a:latin typeface="Calibri" panose="020F0502020204030204" pitchFamily="34" charset="0"/>
              <a:ea typeface="Calibri" panose="020F0502020204030204" pitchFamily="34" charset="0"/>
              <a:cs typeface="Calibri" panose="020F0502020204030204" pitchFamily="34" charset="0"/>
            </a:endParaRPr>
          </a:p>
          <a:p>
            <a:pPr algn="just"/>
            <a:endParaRPr lang="el-GR" sz="3600" kern="100" dirty="0">
              <a:solidFill>
                <a:srgbClr val="0D0D0D"/>
              </a:solidFill>
              <a:latin typeface="Calibri" panose="020F0502020204030204" pitchFamily="34" charset="0"/>
              <a:ea typeface="Calibri" panose="020F0502020204030204" pitchFamily="34" charset="0"/>
              <a:cs typeface="Calibri" panose="020F0502020204030204" pitchFamily="34" charset="0"/>
            </a:endParaRPr>
          </a:p>
          <a:p>
            <a:pPr algn="just"/>
            <a:endParaRPr lang="el-GR" sz="3600" kern="100" dirty="0">
              <a:solidFill>
                <a:srgbClr val="0D0D0D"/>
              </a:solidFill>
              <a:latin typeface="Calibri" panose="020F0502020204030204" pitchFamily="34" charset="0"/>
              <a:ea typeface="Calibri" panose="020F0502020204030204" pitchFamily="34" charset="0"/>
              <a:cs typeface="Calibri" panose="020F0502020204030204" pitchFamily="34" charset="0"/>
            </a:endParaRPr>
          </a:p>
          <a:p>
            <a:pPr algn="just"/>
            <a:r>
              <a:rPr lang="en-US" sz="3600" kern="100" dirty="0">
                <a:solidFill>
                  <a:srgbClr val="0D0D0D"/>
                </a:solidFill>
                <a:effectLst/>
                <a:latin typeface="Calibri" panose="020F0502020204030204" pitchFamily="34" charset="0"/>
                <a:ea typeface="Calibri" panose="020F0502020204030204" pitchFamily="34" charset="0"/>
                <a:cs typeface="Calibri" panose="020F0502020204030204" pitchFamily="34" charset="0"/>
              </a:rPr>
              <a:t>While its association with obstructive sleep apnea (OSA) is described, the correlation and causal link between chronotype and its impact in OSA amelioration after treatment remain unclear. </a:t>
            </a:r>
            <a:endParaRPr lang="en-AU" sz="3600" dirty="0">
              <a:solidFill>
                <a:schemeClr val="tx1">
                  <a:lumMod val="65000"/>
                  <a:lumOff val="35000"/>
                </a:schemeClr>
              </a:solidFill>
              <a:latin typeface="Calibri" panose="020F0502020204030204" pitchFamily="34" charset="0"/>
              <a:cs typeface="Calibri" panose="020F0502020204030204" pitchFamily="34" charset="0"/>
            </a:endParaRPr>
          </a:p>
        </p:txBody>
      </p:sp>
      <p:sp>
        <p:nvSpPr>
          <p:cNvPr id="56" name="Rectángulo: esquinas redondeadas 55">
            <a:extLst>
              <a:ext uri="{FF2B5EF4-FFF2-40B4-BE49-F238E27FC236}">
                <a16:creationId xmlns:a16="http://schemas.microsoft.com/office/drawing/2014/main" id="{A0F5F9CF-F194-A58D-677B-5BC6BC3E8D50}"/>
              </a:ext>
            </a:extLst>
          </p:cNvPr>
          <p:cNvSpPr/>
          <p:nvPr/>
        </p:nvSpPr>
        <p:spPr>
          <a:xfrm>
            <a:off x="1238974" y="14282383"/>
            <a:ext cx="1187484" cy="273631"/>
          </a:xfrm>
          <a:prstGeom prst="roundRect">
            <a:avLst>
              <a:gd name="adj" fmla="val 50000"/>
            </a:avLst>
          </a:prstGeom>
          <a:solidFill>
            <a:srgbClr val="FFCC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7" name="Text Box 2">
            <a:extLst>
              <a:ext uri="{FF2B5EF4-FFF2-40B4-BE49-F238E27FC236}">
                <a16:creationId xmlns:a16="http://schemas.microsoft.com/office/drawing/2014/main" id="{9538829E-62D8-036C-F1AB-FACF236D9445}"/>
              </a:ext>
            </a:extLst>
          </p:cNvPr>
          <p:cNvSpPr txBox="1">
            <a:spLocks noChangeArrowheads="1"/>
          </p:cNvSpPr>
          <p:nvPr/>
        </p:nvSpPr>
        <p:spPr bwMode="auto">
          <a:xfrm>
            <a:off x="8377185" y="13061943"/>
            <a:ext cx="5764390" cy="133254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lIns="610157" tIns="610157" rIns="610157" bIns="610157" anchor="ctr"/>
          <a:lstStyle>
            <a:lvl1pPr defTabSz="192088" eaLnBrk="0" hangingPunct="0">
              <a:defRPr sz="500">
                <a:solidFill>
                  <a:schemeClr val="tx1"/>
                </a:solidFill>
                <a:latin typeface="Times New Roman" charset="0"/>
                <a:ea typeface="ＭＳ Ｐゴシック" charset="0"/>
              </a:defRPr>
            </a:lvl1pPr>
            <a:lvl2pPr marL="742950" indent="-285750" defTabSz="192088" eaLnBrk="0" hangingPunct="0">
              <a:defRPr sz="500">
                <a:solidFill>
                  <a:schemeClr val="tx1"/>
                </a:solidFill>
                <a:latin typeface="Times New Roman" charset="0"/>
                <a:ea typeface="ＭＳ Ｐゴシック" charset="0"/>
              </a:defRPr>
            </a:lvl2pPr>
            <a:lvl3pPr marL="1143000" indent="-228600" defTabSz="192088" eaLnBrk="0" hangingPunct="0">
              <a:defRPr sz="500">
                <a:solidFill>
                  <a:schemeClr val="tx1"/>
                </a:solidFill>
                <a:latin typeface="Times New Roman" charset="0"/>
                <a:ea typeface="ＭＳ Ｐゴシック" charset="0"/>
              </a:defRPr>
            </a:lvl3pPr>
            <a:lvl4pPr marL="1600200" indent="-228600" defTabSz="192088" eaLnBrk="0" hangingPunct="0">
              <a:defRPr sz="500">
                <a:solidFill>
                  <a:schemeClr val="tx1"/>
                </a:solidFill>
                <a:latin typeface="Times New Roman" charset="0"/>
                <a:ea typeface="ＭＳ Ｐゴシック" charset="0"/>
              </a:defRPr>
            </a:lvl4pPr>
            <a:lvl5pPr marL="2057400" indent="-228600" defTabSz="192088" eaLnBrk="0" hangingPunct="0">
              <a:defRPr sz="500">
                <a:solidFill>
                  <a:schemeClr val="tx1"/>
                </a:solidFill>
                <a:latin typeface="Times New Roman" charset="0"/>
                <a:ea typeface="ＭＳ Ｐゴシック" charset="0"/>
              </a:defRPr>
            </a:lvl5pPr>
            <a:lvl6pPr marL="2514600" indent="-228600" defTabSz="192088" eaLnBrk="0" fontAlgn="base" hangingPunct="0">
              <a:spcBef>
                <a:spcPct val="0"/>
              </a:spcBef>
              <a:spcAft>
                <a:spcPct val="0"/>
              </a:spcAft>
              <a:defRPr sz="500">
                <a:solidFill>
                  <a:schemeClr val="tx1"/>
                </a:solidFill>
                <a:latin typeface="Times New Roman" charset="0"/>
                <a:ea typeface="ＭＳ Ｐゴシック" charset="0"/>
              </a:defRPr>
            </a:lvl6pPr>
            <a:lvl7pPr marL="2971800" indent="-228600" defTabSz="192088" eaLnBrk="0" fontAlgn="base" hangingPunct="0">
              <a:spcBef>
                <a:spcPct val="0"/>
              </a:spcBef>
              <a:spcAft>
                <a:spcPct val="0"/>
              </a:spcAft>
              <a:defRPr sz="500">
                <a:solidFill>
                  <a:schemeClr val="tx1"/>
                </a:solidFill>
                <a:latin typeface="Times New Roman" charset="0"/>
                <a:ea typeface="ＭＳ Ｐゴシック" charset="0"/>
              </a:defRPr>
            </a:lvl7pPr>
            <a:lvl8pPr marL="3429000" indent="-228600" defTabSz="192088" eaLnBrk="0" fontAlgn="base" hangingPunct="0">
              <a:spcBef>
                <a:spcPct val="0"/>
              </a:spcBef>
              <a:spcAft>
                <a:spcPct val="0"/>
              </a:spcAft>
              <a:defRPr sz="500">
                <a:solidFill>
                  <a:schemeClr val="tx1"/>
                </a:solidFill>
                <a:latin typeface="Times New Roman" charset="0"/>
                <a:ea typeface="ＭＳ Ｐゴシック" charset="0"/>
              </a:defRPr>
            </a:lvl8pPr>
            <a:lvl9pPr marL="3886200" indent="-228600" defTabSz="192088" eaLnBrk="0" fontAlgn="base" hangingPunct="0">
              <a:spcBef>
                <a:spcPct val="0"/>
              </a:spcBef>
              <a:spcAft>
                <a:spcPct val="0"/>
              </a:spcAft>
              <a:defRPr sz="500">
                <a:solidFill>
                  <a:schemeClr val="tx1"/>
                </a:solidFill>
                <a:latin typeface="Times New Roman" charset="0"/>
                <a:ea typeface="ＭＳ Ｐゴシック" charset="0"/>
              </a:defRPr>
            </a:lvl9pPr>
          </a:lstStyle>
          <a:p>
            <a:r>
              <a:rPr lang="en-GB" sz="5400" b="1" kern="0" dirty="0">
                <a:solidFill>
                  <a:srgbClr val="3F4867"/>
                </a:solidFill>
                <a:latin typeface="Calibri" panose="020F0502020204030204" pitchFamily="34" charset="0"/>
                <a:cs typeface="Calibri" panose="020F0502020204030204" pitchFamily="34" charset="0"/>
              </a:rPr>
              <a:t>AIM</a:t>
            </a:r>
            <a:endParaRPr lang="en-AU" sz="5400" kern="0" dirty="0">
              <a:solidFill>
                <a:srgbClr val="3F4867"/>
              </a:solidFill>
              <a:latin typeface="Calibri" panose="020F0502020204030204" pitchFamily="34" charset="0"/>
              <a:cs typeface="Calibri" panose="020F0502020204030204" pitchFamily="34" charset="0"/>
            </a:endParaRPr>
          </a:p>
        </p:txBody>
      </p:sp>
      <p:sp>
        <p:nvSpPr>
          <p:cNvPr id="58" name="Rectángulo 57">
            <a:extLst>
              <a:ext uri="{FF2B5EF4-FFF2-40B4-BE49-F238E27FC236}">
                <a16:creationId xmlns:a16="http://schemas.microsoft.com/office/drawing/2014/main" id="{ED20AC30-53F2-B593-FCA1-6F7B35567127}"/>
              </a:ext>
            </a:extLst>
          </p:cNvPr>
          <p:cNvSpPr/>
          <p:nvPr/>
        </p:nvSpPr>
        <p:spPr>
          <a:xfrm>
            <a:off x="8765851" y="15344749"/>
            <a:ext cx="5516359" cy="5078313"/>
          </a:xfrm>
          <a:prstGeom prst="rect">
            <a:avLst/>
          </a:prstGeom>
        </p:spPr>
        <p:txBody>
          <a:bodyPr wrap="square">
            <a:spAutoFit/>
          </a:bodyPr>
          <a:lstStyle/>
          <a:p>
            <a:pPr algn="just">
              <a:spcBef>
                <a:spcPct val="20000"/>
              </a:spcBef>
            </a:pPr>
            <a:r>
              <a:rPr lang="en-CA" sz="3600" dirty="0">
                <a:latin typeface="Calibri" panose="020F0502020204030204" pitchFamily="34" charset="0"/>
                <a:cs typeface="Calibri" panose="020F0502020204030204" pitchFamily="34" charset="0"/>
              </a:rPr>
              <a:t>The aim of this study is to </a:t>
            </a:r>
            <a:r>
              <a:rPr lang="en-US" sz="3600" kern="100" dirty="0">
                <a:effectLst/>
                <a:latin typeface="Calibri" panose="020F0502020204030204" pitchFamily="34" charset="0"/>
                <a:ea typeface="Calibri" panose="020F0502020204030204" pitchFamily="34" charset="0"/>
                <a:cs typeface="Calibri" panose="020F0502020204030204" pitchFamily="34" charset="0"/>
              </a:rPr>
              <a:t>elucidate the relationship between chronotype and the clinical course of OSA patients after treatment. </a:t>
            </a:r>
            <a:r>
              <a:rPr lang="en-US" sz="3600" kern="100" dirty="0">
                <a:latin typeface="Calibri" panose="020F0502020204030204" pitchFamily="34" charset="0"/>
                <a:ea typeface="Calibri" panose="020F0502020204030204" pitchFamily="34" charset="0"/>
                <a:cs typeface="Calibri" panose="020F0502020204030204" pitchFamily="34" charset="0"/>
              </a:rPr>
              <a:t>Clarifying</a:t>
            </a:r>
            <a:r>
              <a:rPr lang="en-US" sz="3600" dirty="0">
                <a:effectLst/>
                <a:latin typeface="Calibri" panose="020F0502020204030204" pitchFamily="34" charset="0"/>
                <a:ea typeface="Calibri" panose="020F0502020204030204" pitchFamily="34" charset="0"/>
                <a:cs typeface="Calibri" panose="020F0502020204030204" pitchFamily="34" charset="0"/>
              </a:rPr>
              <a:t> this relationship could be useful for refining OSA management strategies effectively</a:t>
            </a:r>
            <a:r>
              <a:rPr lang="en-GR" sz="3600" dirty="0">
                <a:latin typeface="Calibri" panose="020F0502020204030204" pitchFamily="34" charset="0"/>
                <a:ea typeface="Calibri" panose="020F0502020204030204" pitchFamily="34" charset="0"/>
                <a:cs typeface="Calibri" panose="020F0502020204030204" pitchFamily="34" charset="0"/>
              </a:rPr>
              <a:t>. </a:t>
            </a:r>
            <a:endParaRPr lang="en-CA" sz="3600" dirty="0">
              <a:latin typeface="Calibri" panose="020F0502020204030204" pitchFamily="34" charset="0"/>
              <a:cs typeface="Calibri" panose="020F0502020204030204" pitchFamily="34" charset="0"/>
            </a:endParaRPr>
          </a:p>
        </p:txBody>
      </p:sp>
      <p:sp>
        <p:nvSpPr>
          <p:cNvPr id="59" name="Rectángulo: esquinas redondeadas 58">
            <a:extLst>
              <a:ext uri="{FF2B5EF4-FFF2-40B4-BE49-F238E27FC236}">
                <a16:creationId xmlns:a16="http://schemas.microsoft.com/office/drawing/2014/main" id="{7ACB2E30-903F-B96B-98BA-D16A5607A68C}"/>
              </a:ext>
            </a:extLst>
          </p:cNvPr>
          <p:cNvSpPr/>
          <p:nvPr/>
        </p:nvSpPr>
        <p:spPr>
          <a:xfrm>
            <a:off x="8973959" y="14341493"/>
            <a:ext cx="1187484" cy="273631"/>
          </a:xfrm>
          <a:prstGeom prst="roundRect">
            <a:avLst>
              <a:gd name="adj" fmla="val 50000"/>
            </a:avLst>
          </a:prstGeom>
          <a:solidFill>
            <a:srgbClr val="FFCC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0" name="Text Box 2">
            <a:extLst>
              <a:ext uri="{FF2B5EF4-FFF2-40B4-BE49-F238E27FC236}">
                <a16:creationId xmlns:a16="http://schemas.microsoft.com/office/drawing/2014/main" id="{448754D4-F9FC-CD32-76D0-1A8417775697}"/>
              </a:ext>
            </a:extLst>
          </p:cNvPr>
          <p:cNvSpPr txBox="1">
            <a:spLocks noChangeArrowheads="1"/>
          </p:cNvSpPr>
          <p:nvPr/>
        </p:nvSpPr>
        <p:spPr bwMode="auto">
          <a:xfrm>
            <a:off x="15543144" y="12527668"/>
            <a:ext cx="8696761" cy="216807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lIns="610157" tIns="610157" rIns="610157" bIns="610157" anchor="ctr"/>
          <a:lstStyle>
            <a:lvl1pPr defTabSz="192088" eaLnBrk="0" hangingPunct="0">
              <a:defRPr sz="500">
                <a:solidFill>
                  <a:schemeClr val="tx1"/>
                </a:solidFill>
                <a:latin typeface="Times New Roman" charset="0"/>
                <a:ea typeface="ＭＳ Ｐゴシック" charset="0"/>
              </a:defRPr>
            </a:lvl1pPr>
            <a:lvl2pPr marL="742950" indent="-285750" defTabSz="192088" eaLnBrk="0" hangingPunct="0">
              <a:defRPr sz="500">
                <a:solidFill>
                  <a:schemeClr val="tx1"/>
                </a:solidFill>
                <a:latin typeface="Times New Roman" charset="0"/>
                <a:ea typeface="ＭＳ Ｐゴシック" charset="0"/>
              </a:defRPr>
            </a:lvl2pPr>
            <a:lvl3pPr marL="1143000" indent="-228600" defTabSz="192088" eaLnBrk="0" hangingPunct="0">
              <a:defRPr sz="500">
                <a:solidFill>
                  <a:schemeClr val="tx1"/>
                </a:solidFill>
                <a:latin typeface="Times New Roman" charset="0"/>
                <a:ea typeface="ＭＳ Ｐゴシック" charset="0"/>
              </a:defRPr>
            </a:lvl3pPr>
            <a:lvl4pPr marL="1600200" indent="-228600" defTabSz="192088" eaLnBrk="0" hangingPunct="0">
              <a:defRPr sz="500">
                <a:solidFill>
                  <a:schemeClr val="tx1"/>
                </a:solidFill>
                <a:latin typeface="Times New Roman" charset="0"/>
                <a:ea typeface="ＭＳ Ｐゴシック" charset="0"/>
              </a:defRPr>
            </a:lvl4pPr>
            <a:lvl5pPr marL="2057400" indent="-228600" defTabSz="192088" eaLnBrk="0" hangingPunct="0">
              <a:defRPr sz="500">
                <a:solidFill>
                  <a:schemeClr val="tx1"/>
                </a:solidFill>
                <a:latin typeface="Times New Roman" charset="0"/>
                <a:ea typeface="ＭＳ Ｐゴシック" charset="0"/>
              </a:defRPr>
            </a:lvl5pPr>
            <a:lvl6pPr marL="2514600" indent="-228600" defTabSz="192088" eaLnBrk="0" fontAlgn="base" hangingPunct="0">
              <a:spcBef>
                <a:spcPct val="0"/>
              </a:spcBef>
              <a:spcAft>
                <a:spcPct val="0"/>
              </a:spcAft>
              <a:defRPr sz="500">
                <a:solidFill>
                  <a:schemeClr val="tx1"/>
                </a:solidFill>
                <a:latin typeface="Times New Roman" charset="0"/>
                <a:ea typeface="ＭＳ Ｐゴシック" charset="0"/>
              </a:defRPr>
            </a:lvl6pPr>
            <a:lvl7pPr marL="2971800" indent="-228600" defTabSz="192088" eaLnBrk="0" fontAlgn="base" hangingPunct="0">
              <a:spcBef>
                <a:spcPct val="0"/>
              </a:spcBef>
              <a:spcAft>
                <a:spcPct val="0"/>
              </a:spcAft>
              <a:defRPr sz="500">
                <a:solidFill>
                  <a:schemeClr val="tx1"/>
                </a:solidFill>
                <a:latin typeface="Times New Roman" charset="0"/>
                <a:ea typeface="ＭＳ Ｐゴシック" charset="0"/>
              </a:defRPr>
            </a:lvl7pPr>
            <a:lvl8pPr marL="3429000" indent="-228600" defTabSz="192088" eaLnBrk="0" fontAlgn="base" hangingPunct="0">
              <a:spcBef>
                <a:spcPct val="0"/>
              </a:spcBef>
              <a:spcAft>
                <a:spcPct val="0"/>
              </a:spcAft>
              <a:defRPr sz="500">
                <a:solidFill>
                  <a:schemeClr val="tx1"/>
                </a:solidFill>
                <a:latin typeface="Times New Roman" charset="0"/>
                <a:ea typeface="ＭＳ Ｐゴシック" charset="0"/>
              </a:defRPr>
            </a:lvl8pPr>
            <a:lvl9pPr marL="3886200" indent="-228600" defTabSz="192088" eaLnBrk="0" fontAlgn="base" hangingPunct="0">
              <a:spcBef>
                <a:spcPct val="0"/>
              </a:spcBef>
              <a:spcAft>
                <a:spcPct val="0"/>
              </a:spcAft>
              <a:defRPr sz="500">
                <a:solidFill>
                  <a:schemeClr val="tx1"/>
                </a:solidFill>
                <a:latin typeface="Times New Roman" charset="0"/>
                <a:ea typeface="ＭＳ Ｐゴシック" charset="0"/>
              </a:defRPr>
            </a:lvl9pPr>
          </a:lstStyle>
          <a:p>
            <a:r>
              <a:rPr lang="en-GB" sz="5400" b="1" kern="0" dirty="0">
                <a:solidFill>
                  <a:srgbClr val="3F4867"/>
                </a:solidFill>
                <a:latin typeface="Calibri" panose="020F0502020204030204" pitchFamily="34" charset="0"/>
                <a:cs typeface="Calibri" panose="020F0502020204030204" pitchFamily="34" charset="0"/>
              </a:rPr>
              <a:t>METHODS</a:t>
            </a:r>
            <a:endParaRPr lang="en-AU" sz="5400" kern="0" dirty="0">
              <a:solidFill>
                <a:srgbClr val="3F4867"/>
              </a:solidFill>
              <a:latin typeface="Calibri" panose="020F0502020204030204" pitchFamily="34" charset="0"/>
              <a:cs typeface="Calibri" panose="020F0502020204030204" pitchFamily="34" charset="0"/>
            </a:endParaRPr>
          </a:p>
        </p:txBody>
      </p:sp>
      <p:sp>
        <p:nvSpPr>
          <p:cNvPr id="61" name="Rectángulo 60">
            <a:extLst>
              <a:ext uri="{FF2B5EF4-FFF2-40B4-BE49-F238E27FC236}">
                <a16:creationId xmlns:a16="http://schemas.microsoft.com/office/drawing/2014/main" id="{27D9D770-AB90-60EC-9C1D-96EE443412E3}"/>
              </a:ext>
            </a:extLst>
          </p:cNvPr>
          <p:cNvSpPr/>
          <p:nvPr/>
        </p:nvSpPr>
        <p:spPr>
          <a:xfrm>
            <a:off x="15795154" y="14801251"/>
            <a:ext cx="15788765" cy="8956298"/>
          </a:xfrm>
          <a:prstGeom prst="rect">
            <a:avLst/>
          </a:prstGeom>
        </p:spPr>
        <p:txBody>
          <a:bodyPr wrap="square">
            <a:spAutoFit/>
          </a:bodyPr>
          <a:lstStyle/>
          <a:p>
            <a:pPr algn="just"/>
            <a:r>
              <a:rPr lang="en-US" sz="3600" kern="100" dirty="0">
                <a:solidFill>
                  <a:srgbClr val="242424"/>
                </a:solidFill>
                <a:effectLst/>
                <a:latin typeface="Calibri" panose="020F0502020204030204" pitchFamily="34" charset="0"/>
                <a:ea typeface="Calibri" panose="020F0502020204030204" pitchFamily="34" charset="0"/>
                <a:cs typeface="Calibri" panose="020F0502020204030204" pitchFamily="34" charset="0"/>
              </a:rPr>
              <a:t>We performed a cross-sectional study in our Sleep Laboratory (Department of Clinical Therapeutics, “Alexandra” Hospital, Athens).</a:t>
            </a:r>
          </a:p>
          <a:p>
            <a:pPr algn="just"/>
            <a:endParaRPr lang="en-US" sz="3600" kern="100" dirty="0">
              <a:solidFill>
                <a:srgbClr val="242424"/>
              </a:solidFill>
              <a:latin typeface="Calibri" panose="020F0502020204030204" pitchFamily="34" charset="0"/>
              <a:ea typeface="Calibri" panose="020F0502020204030204" pitchFamily="34" charset="0"/>
              <a:cs typeface="Calibri" panose="020F0502020204030204" pitchFamily="34" charset="0"/>
            </a:endParaRPr>
          </a:p>
          <a:p>
            <a:pPr algn="just"/>
            <a:r>
              <a:rPr lang="en-US" sz="3600" kern="100" dirty="0">
                <a:solidFill>
                  <a:srgbClr val="242424"/>
                </a:solidFill>
                <a:latin typeface="Calibri" panose="020F0502020204030204" pitchFamily="34" charset="0"/>
                <a:ea typeface="Calibri" panose="020F0502020204030204" pitchFamily="34" charset="0"/>
                <a:cs typeface="Calibri" panose="020F0502020204030204" pitchFamily="34" charset="0"/>
              </a:rPr>
              <a:t>N</a:t>
            </a:r>
            <a:r>
              <a:rPr lang="en-US" sz="3600" kern="100" dirty="0">
                <a:solidFill>
                  <a:srgbClr val="242424"/>
                </a:solidFill>
                <a:effectLst/>
                <a:latin typeface="Calibri" panose="020F0502020204030204" pitchFamily="34" charset="0"/>
                <a:ea typeface="Calibri" panose="020F0502020204030204" pitchFamily="34" charset="0"/>
                <a:cs typeface="Calibri" panose="020F0502020204030204" pitchFamily="34" charset="0"/>
              </a:rPr>
              <a:t>ewly diagnosed OSA patients (from 01/2023 until 11/2023) were evaluated.</a:t>
            </a:r>
          </a:p>
          <a:p>
            <a:pPr algn="just"/>
            <a:endParaRPr lang="en-US" sz="3600" kern="100" dirty="0">
              <a:solidFill>
                <a:srgbClr val="242424"/>
              </a:solidFill>
              <a:latin typeface="Calibri" panose="020F0502020204030204" pitchFamily="34" charset="0"/>
              <a:ea typeface="Calibri" panose="020F0502020204030204" pitchFamily="34" charset="0"/>
              <a:cs typeface="Calibri" panose="020F0502020204030204" pitchFamily="34" charset="0"/>
            </a:endParaRPr>
          </a:p>
          <a:p>
            <a:pPr algn="just"/>
            <a:r>
              <a:rPr lang="en-US" sz="3600" kern="100" dirty="0">
                <a:solidFill>
                  <a:srgbClr val="242424"/>
                </a:solidFill>
                <a:effectLst/>
                <a:latin typeface="Calibri" panose="020F0502020204030204" pitchFamily="34" charset="0"/>
                <a:ea typeface="Calibri" panose="020F0502020204030204" pitchFamily="34" charset="0"/>
                <a:cs typeface="Calibri" panose="020F0502020204030204" pitchFamily="34" charset="0"/>
              </a:rPr>
              <a:t>The patients were monitored for 3 months after given appropriate OSA treatment. </a:t>
            </a:r>
          </a:p>
          <a:p>
            <a:pPr algn="just"/>
            <a:endParaRPr lang="en-US" sz="3600" kern="100" dirty="0">
              <a:solidFill>
                <a:srgbClr val="242424"/>
              </a:solidFill>
              <a:latin typeface="Calibri" panose="020F0502020204030204" pitchFamily="34" charset="0"/>
              <a:ea typeface="Calibri" panose="020F0502020204030204" pitchFamily="34" charset="0"/>
              <a:cs typeface="Calibri" panose="020F0502020204030204" pitchFamily="34" charset="0"/>
            </a:endParaRPr>
          </a:p>
          <a:p>
            <a:pPr algn="just"/>
            <a:r>
              <a:rPr lang="en-US" sz="3600" kern="100" dirty="0">
                <a:solidFill>
                  <a:srgbClr val="242424"/>
                </a:solidFill>
                <a:effectLst/>
                <a:latin typeface="Calibri" panose="020F0502020204030204" pitchFamily="34" charset="0"/>
                <a:ea typeface="Calibri" panose="020F0502020204030204" pitchFamily="34" charset="0"/>
                <a:cs typeface="Calibri" panose="020F0502020204030204" pitchFamily="34" charset="0"/>
              </a:rPr>
              <a:t>We handed out questionnaires regarding:</a:t>
            </a:r>
          </a:p>
          <a:p>
            <a:pPr marL="457200" indent="-457200" algn="just">
              <a:buFont typeface="Arial" panose="020B0604020202020204" pitchFamily="34" charset="0"/>
              <a:buChar char="•"/>
            </a:pPr>
            <a:r>
              <a:rPr lang="en-US" sz="3600" kern="100" dirty="0">
                <a:solidFill>
                  <a:srgbClr val="242424"/>
                </a:solidFill>
                <a:effectLst/>
                <a:latin typeface="Calibri" panose="020F0502020204030204" pitchFamily="34" charset="0"/>
                <a:ea typeface="Calibri" panose="020F0502020204030204" pitchFamily="34" charset="0"/>
                <a:cs typeface="Calibri" panose="020F0502020204030204" pitchFamily="34" charset="0"/>
              </a:rPr>
              <a:t>Socio-demographic information</a:t>
            </a:r>
          </a:p>
          <a:p>
            <a:pPr marL="457200" indent="-457200" algn="just">
              <a:buFont typeface="Arial" panose="020B0604020202020204" pitchFamily="34" charset="0"/>
              <a:buChar char="•"/>
            </a:pPr>
            <a:r>
              <a:rPr lang="en-US" sz="3600" kern="100" dirty="0">
                <a:solidFill>
                  <a:srgbClr val="242424"/>
                </a:solidFill>
                <a:latin typeface="Calibri" panose="020F0502020204030204" pitchFamily="34" charset="0"/>
                <a:ea typeface="Calibri" panose="020F0502020204030204" pitchFamily="34" charset="0"/>
                <a:cs typeface="Calibri" panose="020F0502020204030204" pitchFamily="34" charset="0"/>
              </a:rPr>
              <a:t>H</a:t>
            </a:r>
            <a:r>
              <a:rPr lang="en-US" sz="3600" kern="100" dirty="0">
                <a:solidFill>
                  <a:srgbClr val="242424"/>
                </a:solidFill>
                <a:effectLst/>
                <a:latin typeface="Calibri" panose="020F0502020204030204" pitchFamily="34" charset="0"/>
                <a:ea typeface="Calibri" panose="020F0502020204030204" pitchFamily="34" charset="0"/>
                <a:cs typeface="Calibri" panose="020F0502020204030204" pitchFamily="34" charset="0"/>
              </a:rPr>
              <a:t>istory of comorbidities</a:t>
            </a:r>
          </a:p>
          <a:p>
            <a:pPr marL="457200" indent="-457200" algn="just">
              <a:buFont typeface="Arial" panose="020B0604020202020204" pitchFamily="34" charset="0"/>
              <a:buChar char="•"/>
            </a:pPr>
            <a:r>
              <a:rPr lang="en-US" sz="3600" kern="100" dirty="0">
                <a:solidFill>
                  <a:srgbClr val="242424"/>
                </a:solidFill>
                <a:latin typeface="Calibri" panose="020F0502020204030204" pitchFamily="34" charset="0"/>
                <a:ea typeface="Calibri" panose="020F0502020204030204" pitchFamily="34" charset="0"/>
                <a:cs typeface="Calibri" panose="020F0502020204030204" pitchFamily="34" charset="0"/>
              </a:rPr>
              <a:t>C</a:t>
            </a:r>
            <a:r>
              <a:rPr lang="en-US" sz="3600" kern="100" dirty="0">
                <a:solidFill>
                  <a:srgbClr val="242424"/>
                </a:solidFill>
                <a:effectLst/>
                <a:latin typeface="Calibri" panose="020F0502020204030204" pitchFamily="34" charset="0"/>
                <a:ea typeface="Calibri" panose="020F0502020204030204" pitchFamily="34" charset="0"/>
                <a:cs typeface="Calibri" panose="020F0502020204030204" pitchFamily="34" charset="0"/>
              </a:rPr>
              <a:t>hronotype assessment (MEQ) </a:t>
            </a:r>
          </a:p>
          <a:p>
            <a:pPr marL="457200" indent="-457200" algn="just">
              <a:buFont typeface="Arial" panose="020B0604020202020204" pitchFamily="34" charset="0"/>
              <a:buChar char="•"/>
            </a:pPr>
            <a:r>
              <a:rPr lang="en-US" sz="3600" kern="100" dirty="0">
                <a:solidFill>
                  <a:srgbClr val="242424"/>
                </a:solidFill>
                <a:latin typeface="Calibri" panose="020F0502020204030204" pitchFamily="34" charset="0"/>
                <a:ea typeface="Calibri" panose="020F0502020204030204" pitchFamily="34" charset="0"/>
                <a:cs typeface="Calibri" panose="020F0502020204030204" pitchFamily="34" charset="0"/>
              </a:rPr>
              <a:t>P</a:t>
            </a:r>
            <a:r>
              <a:rPr lang="en-US" sz="3600" kern="100" dirty="0">
                <a:solidFill>
                  <a:srgbClr val="242424"/>
                </a:solidFill>
                <a:effectLst/>
                <a:latin typeface="Calibri" panose="020F0502020204030204" pitchFamily="34" charset="0"/>
                <a:ea typeface="Calibri" panose="020F0502020204030204" pitchFamily="34" charset="0"/>
                <a:cs typeface="Calibri" panose="020F0502020204030204" pitchFamily="34" charset="0"/>
              </a:rPr>
              <a:t>sychometric scales assessing anxiety (HADS-A), depression (HADS-D), Fatigue Severity Scale (FSS) and Epworth sleepiness scale (ESS) </a:t>
            </a:r>
          </a:p>
          <a:p>
            <a:pPr algn="just"/>
            <a:endParaRPr lang="en-US" sz="3600" kern="100" dirty="0">
              <a:solidFill>
                <a:srgbClr val="242424"/>
              </a:solidFill>
              <a:latin typeface="Calibri" panose="020F0502020204030204" pitchFamily="34" charset="0"/>
              <a:ea typeface="Calibri" panose="020F0502020204030204" pitchFamily="34" charset="0"/>
              <a:cs typeface="Calibri" panose="020F0502020204030204" pitchFamily="34" charset="0"/>
            </a:endParaRPr>
          </a:p>
          <a:p>
            <a:pPr algn="just"/>
            <a:r>
              <a:rPr lang="en-GB" sz="3600" b="0" i="0" u="none" strike="noStrike" dirty="0">
                <a:solidFill>
                  <a:srgbClr val="000000"/>
                </a:solidFill>
                <a:effectLst/>
                <a:latin typeface="Calibri" panose="020F0502020204030204" pitchFamily="34" charset="0"/>
                <a:cs typeface="Calibri" panose="020F0502020204030204" pitchFamily="34" charset="0"/>
              </a:rPr>
              <a:t>Questionnaires were collected during their initial evaluation and again 3 months later.</a:t>
            </a:r>
            <a:endParaRPr lang="en-GR" sz="3600" kern="1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62" name="Rectángulo: esquinas redondeadas 61">
            <a:extLst>
              <a:ext uri="{FF2B5EF4-FFF2-40B4-BE49-F238E27FC236}">
                <a16:creationId xmlns:a16="http://schemas.microsoft.com/office/drawing/2014/main" id="{AD952611-3C36-FB28-CF29-880A50FAABCE}"/>
              </a:ext>
            </a:extLst>
          </p:cNvPr>
          <p:cNvSpPr/>
          <p:nvPr/>
        </p:nvSpPr>
        <p:spPr>
          <a:xfrm>
            <a:off x="16185067" y="14251322"/>
            <a:ext cx="1253723" cy="273631"/>
          </a:xfrm>
          <a:prstGeom prst="roundRect">
            <a:avLst>
              <a:gd name="adj" fmla="val 50000"/>
            </a:avLst>
          </a:prstGeom>
          <a:solidFill>
            <a:srgbClr val="FFCC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ES">
              <a:solidFill>
                <a:srgbClr val="FFCC00"/>
              </a:solidFill>
            </a:endParaRPr>
          </a:p>
        </p:txBody>
      </p:sp>
      <p:cxnSp>
        <p:nvCxnSpPr>
          <p:cNvPr id="63" name="Conector recto 62">
            <a:extLst>
              <a:ext uri="{FF2B5EF4-FFF2-40B4-BE49-F238E27FC236}">
                <a16:creationId xmlns:a16="http://schemas.microsoft.com/office/drawing/2014/main" id="{0939013F-E887-F23B-0CC2-96F35EC8C9D0}"/>
              </a:ext>
            </a:extLst>
          </p:cNvPr>
          <p:cNvCxnSpPr>
            <a:cxnSpLocks/>
          </p:cNvCxnSpPr>
          <p:nvPr/>
        </p:nvCxnSpPr>
        <p:spPr>
          <a:xfrm flipH="1" flipV="1">
            <a:off x="8373047" y="13667563"/>
            <a:ext cx="32342" cy="9926602"/>
          </a:xfrm>
          <a:prstGeom prst="line">
            <a:avLst/>
          </a:prstGeom>
          <a:ln w="19050">
            <a:solidFill>
              <a:schemeClr val="bg1">
                <a:lumMod val="85000"/>
              </a:schemeClr>
            </a:solidFill>
          </a:ln>
        </p:spPr>
        <p:style>
          <a:lnRef idx="1">
            <a:schemeClr val="accent3"/>
          </a:lnRef>
          <a:fillRef idx="0">
            <a:schemeClr val="accent3"/>
          </a:fillRef>
          <a:effectRef idx="0">
            <a:schemeClr val="accent3"/>
          </a:effectRef>
          <a:fontRef idx="minor">
            <a:schemeClr val="tx1"/>
          </a:fontRef>
        </p:style>
      </p:cxnSp>
      <p:cxnSp>
        <p:nvCxnSpPr>
          <p:cNvPr id="64" name="Conector recto 63">
            <a:extLst>
              <a:ext uri="{FF2B5EF4-FFF2-40B4-BE49-F238E27FC236}">
                <a16:creationId xmlns:a16="http://schemas.microsoft.com/office/drawing/2014/main" id="{BEC3B4F6-8691-2CF2-8975-7A6565ED8C8A}"/>
              </a:ext>
            </a:extLst>
          </p:cNvPr>
          <p:cNvCxnSpPr>
            <a:cxnSpLocks/>
          </p:cNvCxnSpPr>
          <p:nvPr/>
        </p:nvCxnSpPr>
        <p:spPr>
          <a:xfrm flipV="1">
            <a:off x="15151946" y="13830947"/>
            <a:ext cx="52238" cy="9926602"/>
          </a:xfrm>
          <a:prstGeom prst="line">
            <a:avLst/>
          </a:prstGeom>
          <a:ln w="19050">
            <a:solidFill>
              <a:schemeClr val="bg1">
                <a:lumMod val="85000"/>
              </a:schemeClr>
            </a:solidFill>
          </a:ln>
        </p:spPr>
        <p:style>
          <a:lnRef idx="1">
            <a:schemeClr val="accent3"/>
          </a:lnRef>
          <a:fillRef idx="0">
            <a:schemeClr val="accent3"/>
          </a:fillRef>
          <a:effectRef idx="0">
            <a:schemeClr val="accent3"/>
          </a:effectRef>
          <a:fontRef idx="minor">
            <a:schemeClr val="tx1"/>
          </a:fontRef>
        </p:style>
      </p:cxnSp>
      <p:sp>
        <p:nvSpPr>
          <p:cNvPr id="65" name="Rectángulo: esquinas redondeadas 64">
            <a:extLst>
              <a:ext uri="{FF2B5EF4-FFF2-40B4-BE49-F238E27FC236}">
                <a16:creationId xmlns:a16="http://schemas.microsoft.com/office/drawing/2014/main" id="{3C39ECDD-71F6-F08F-6FD6-242E03C04C19}"/>
              </a:ext>
            </a:extLst>
          </p:cNvPr>
          <p:cNvSpPr/>
          <p:nvPr/>
        </p:nvSpPr>
        <p:spPr>
          <a:xfrm>
            <a:off x="430306" y="24981840"/>
            <a:ext cx="31505886" cy="15672030"/>
          </a:xfrm>
          <a:prstGeom prst="roundRect">
            <a:avLst>
              <a:gd name="adj" fmla="val 4629"/>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66" name="Text Box 2">
            <a:extLst>
              <a:ext uri="{FF2B5EF4-FFF2-40B4-BE49-F238E27FC236}">
                <a16:creationId xmlns:a16="http://schemas.microsoft.com/office/drawing/2014/main" id="{92D6E05E-0559-61E5-9AFB-A0BC5D471B75}"/>
              </a:ext>
            </a:extLst>
          </p:cNvPr>
          <p:cNvSpPr txBox="1">
            <a:spLocks noChangeArrowheads="1"/>
          </p:cNvSpPr>
          <p:nvPr/>
        </p:nvSpPr>
        <p:spPr bwMode="auto">
          <a:xfrm>
            <a:off x="826766" y="25179112"/>
            <a:ext cx="7044379" cy="126530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lIns="610157" tIns="610157" rIns="610157" bIns="610157" anchor="ctr"/>
          <a:lstStyle>
            <a:lvl1pPr defTabSz="192088" eaLnBrk="0" hangingPunct="0">
              <a:defRPr sz="500">
                <a:solidFill>
                  <a:schemeClr val="tx1"/>
                </a:solidFill>
                <a:latin typeface="Times New Roman" charset="0"/>
                <a:ea typeface="ＭＳ Ｐゴシック" charset="0"/>
              </a:defRPr>
            </a:lvl1pPr>
            <a:lvl2pPr marL="742950" indent="-285750" defTabSz="192088" eaLnBrk="0" hangingPunct="0">
              <a:defRPr sz="500">
                <a:solidFill>
                  <a:schemeClr val="tx1"/>
                </a:solidFill>
                <a:latin typeface="Times New Roman" charset="0"/>
                <a:ea typeface="ＭＳ Ｐゴシック" charset="0"/>
              </a:defRPr>
            </a:lvl2pPr>
            <a:lvl3pPr marL="1143000" indent="-228600" defTabSz="192088" eaLnBrk="0" hangingPunct="0">
              <a:defRPr sz="500">
                <a:solidFill>
                  <a:schemeClr val="tx1"/>
                </a:solidFill>
                <a:latin typeface="Times New Roman" charset="0"/>
                <a:ea typeface="ＭＳ Ｐゴシック" charset="0"/>
              </a:defRPr>
            </a:lvl3pPr>
            <a:lvl4pPr marL="1600200" indent="-228600" defTabSz="192088" eaLnBrk="0" hangingPunct="0">
              <a:defRPr sz="500">
                <a:solidFill>
                  <a:schemeClr val="tx1"/>
                </a:solidFill>
                <a:latin typeface="Times New Roman" charset="0"/>
                <a:ea typeface="ＭＳ Ｐゴシック" charset="0"/>
              </a:defRPr>
            </a:lvl4pPr>
            <a:lvl5pPr marL="2057400" indent="-228600" defTabSz="192088" eaLnBrk="0" hangingPunct="0">
              <a:defRPr sz="500">
                <a:solidFill>
                  <a:schemeClr val="tx1"/>
                </a:solidFill>
                <a:latin typeface="Times New Roman" charset="0"/>
                <a:ea typeface="ＭＳ Ｐゴシック" charset="0"/>
              </a:defRPr>
            </a:lvl5pPr>
            <a:lvl6pPr marL="2514600" indent="-228600" defTabSz="192088" eaLnBrk="0" fontAlgn="base" hangingPunct="0">
              <a:spcBef>
                <a:spcPct val="0"/>
              </a:spcBef>
              <a:spcAft>
                <a:spcPct val="0"/>
              </a:spcAft>
              <a:defRPr sz="500">
                <a:solidFill>
                  <a:schemeClr val="tx1"/>
                </a:solidFill>
                <a:latin typeface="Times New Roman" charset="0"/>
                <a:ea typeface="ＭＳ Ｐゴシック" charset="0"/>
              </a:defRPr>
            </a:lvl6pPr>
            <a:lvl7pPr marL="2971800" indent="-228600" defTabSz="192088" eaLnBrk="0" fontAlgn="base" hangingPunct="0">
              <a:spcBef>
                <a:spcPct val="0"/>
              </a:spcBef>
              <a:spcAft>
                <a:spcPct val="0"/>
              </a:spcAft>
              <a:defRPr sz="500">
                <a:solidFill>
                  <a:schemeClr val="tx1"/>
                </a:solidFill>
                <a:latin typeface="Times New Roman" charset="0"/>
                <a:ea typeface="ＭＳ Ｐゴシック" charset="0"/>
              </a:defRPr>
            </a:lvl7pPr>
            <a:lvl8pPr marL="3429000" indent="-228600" defTabSz="192088" eaLnBrk="0" fontAlgn="base" hangingPunct="0">
              <a:spcBef>
                <a:spcPct val="0"/>
              </a:spcBef>
              <a:spcAft>
                <a:spcPct val="0"/>
              </a:spcAft>
              <a:defRPr sz="500">
                <a:solidFill>
                  <a:schemeClr val="tx1"/>
                </a:solidFill>
                <a:latin typeface="Times New Roman" charset="0"/>
                <a:ea typeface="ＭＳ Ｐゴシック" charset="0"/>
              </a:defRPr>
            </a:lvl8pPr>
            <a:lvl9pPr marL="3886200" indent="-228600" defTabSz="192088" eaLnBrk="0" fontAlgn="base" hangingPunct="0">
              <a:spcBef>
                <a:spcPct val="0"/>
              </a:spcBef>
              <a:spcAft>
                <a:spcPct val="0"/>
              </a:spcAft>
              <a:defRPr sz="500">
                <a:solidFill>
                  <a:schemeClr val="tx1"/>
                </a:solidFill>
                <a:latin typeface="Times New Roman" charset="0"/>
                <a:ea typeface="ＭＳ Ｐゴシック" charset="0"/>
              </a:defRPr>
            </a:lvl9pPr>
          </a:lstStyle>
          <a:p>
            <a:r>
              <a:rPr lang="en-GB" sz="5400" b="1" kern="0" dirty="0">
                <a:solidFill>
                  <a:srgbClr val="3F4867"/>
                </a:solidFill>
                <a:latin typeface="Calibri" panose="020F0502020204030204" pitchFamily="34" charset="0"/>
                <a:cs typeface="Calibri" panose="020F0502020204030204" pitchFamily="34" charset="0"/>
              </a:rPr>
              <a:t>RESULTS</a:t>
            </a:r>
            <a:endParaRPr lang="en-AU" sz="5400" b="1" kern="0" dirty="0">
              <a:solidFill>
                <a:srgbClr val="3F4867"/>
              </a:solidFill>
              <a:latin typeface="Calibri" panose="020F0502020204030204" pitchFamily="34" charset="0"/>
              <a:cs typeface="Calibri" panose="020F0502020204030204" pitchFamily="34" charset="0"/>
            </a:endParaRPr>
          </a:p>
        </p:txBody>
      </p:sp>
      <p:sp>
        <p:nvSpPr>
          <p:cNvPr id="68" name="Rectángulo 67">
            <a:extLst>
              <a:ext uri="{FF2B5EF4-FFF2-40B4-BE49-F238E27FC236}">
                <a16:creationId xmlns:a16="http://schemas.microsoft.com/office/drawing/2014/main" id="{A6A382D2-5BAD-1BB7-95E6-E176434F3D8A}"/>
              </a:ext>
            </a:extLst>
          </p:cNvPr>
          <p:cNvSpPr/>
          <p:nvPr/>
        </p:nvSpPr>
        <p:spPr>
          <a:xfrm>
            <a:off x="1118694" y="27313843"/>
            <a:ext cx="8292811" cy="9579546"/>
          </a:xfrm>
          <a:prstGeom prst="rect">
            <a:avLst/>
          </a:prstGeom>
        </p:spPr>
        <p:txBody>
          <a:bodyPr wrap="square">
            <a:spAutoFit/>
          </a:bodyPr>
          <a:lstStyle/>
          <a:p>
            <a:pPr>
              <a:spcBef>
                <a:spcPct val="50000"/>
              </a:spcBef>
            </a:pPr>
            <a:r>
              <a:rPr lang="en-US" sz="3600" kern="100" dirty="0">
                <a:solidFill>
                  <a:srgbClr val="242424"/>
                </a:solidFill>
                <a:effectLst/>
                <a:latin typeface="Calibri" panose="020F0502020204030204" pitchFamily="34" charset="0"/>
                <a:ea typeface="Calibri" panose="020F0502020204030204" pitchFamily="34" charset="0"/>
                <a:cs typeface="Calibri" panose="020F0502020204030204" pitchFamily="34" charset="0"/>
              </a:rPr>
              <a:t>Amongst the 91 patients included, with a mean age of 51.3 (SD: 13.4) and BMI 31.85 (SD: 6.6),  51.7% were male. </a:t>
            </a:r>
            <a:endParaRPr lang="el-GR" sz="3600" kern="100" dirty="0">
              <a:solidFill>
                <a:srgbClr val="242424"/>
              </a:solidFill>
              <a:effectLst/>
              <a:latin typeface="Calibri" panose="020F0502020204030204" pitchFamily="34" charset="0"/>
              <a:ea typeface="Calibri" panose="020F0502020204030204" pitchFamily="34" charset="0"/>
              <a:cs typeface="Calibri" panose="020F0502020204030204" pitchFamily="34" charset="0"/>
            </a:endParaRPr>
          </a:p>
          <a:p>
            <a:pPr>
              <a:spcBef>
                <a:spcPct val="50000"/>
              </a:spcBef>
            </a:pPr>
            <a:endParaRPr lang="en-US" sz="3600" kern="100" dirty="0">
              <a:solidFill>
                <a:srgbClr val="242424"/>
              </a:solidFill>
              <a:effectLst/>
              <a:latin typeface="Calibri" panose="020F0502020204030204" pitchFamily="34" charset="0"/>
              <a:ea typeface="Calibri" panose="020F0502020204030204" pitchFamily="34" charset="0"/>
              <a:cs typeface="Calibri" panose="020F0502020204030204" pitchFamily="34" charset="0"/>
            </a:endParaRPr>
          </a:p>
          <a:p>
            <a:pPr>
              <a:spcBef>
                <a:spcPct val="50000"/>
              </a:spcBef>
            </a:pPr>
            <a:r>
              <a:rPr lang="en-US" sz="3600" kern="100" dirty="0">
                <a:solidFill>
                  <a:srgbClr val="242424"/>
                </a:solidFill>
                <a:effectLst/>
                <a:latin typeface="Calibri" panose="020F0502020204030204" pitchFamily="34" charset="0"/>
                <a:ea typeface="Calibri" panose="020F0502020204030204" pitchFamily="34" charset="0"/>
                <a:cs typeface="Calibri" panose="020F0502020204030204" pitchFamily="34" charset="0"/>
              </a:rPr>
              <a:t>During their first appointment, 37,36% referred experiencing sleepiness, 82,4% reported fatigue, 30,7% mentioned anxiety and 34,06% depression. </a:t>
            </a:r>
            <a:endParaRPr lang="el-GR" sz="3600" kern="100" dirty="0">
              <a:solidFill>
                <a:srgbClr val="242424"/>
              </a:solidFill>
              <a:effectLst/>
              <a:latin typeface="Calibri" panose="020F0502020204030204" pitchFamily="34" charset="0"/>
              <a:ea typeface="Calibri" panose="020F0502020204030204" pitchFamily="34" charset="0"/>
              <a:cs typeface="Calibri" panose="020F0502020204030204" pitchFamily="34" charset="0"/>
            </a:endParaRPr>
          </a:p>
          <a:p>
            <a:pPr>
              <a:spcBef>
                <a:spcPct val="50000"/>
              </a:spcBef>
            </a:pPr>
            <a:endParaRPr lang="en-US" sz="3600" kern="100" dirty="0">
              <a:solidFill>
                <a:srgbClr val="242424"/>
              </a:solidFill>
              <a:effectLst/>
              <a:latin typeface="Calibri" panose="020F0502020204030204" pitchFamily="34" charset="0"/>
              <a:ea typeface="Calibri" panose="020F0502020204030204" pitchFamily="34" charset="0"/>
              <a:cs typeface="Calibri" panose="020F0502020204030204" pitchFamily="34" charset="0"/>
            </a:endParaRPr>
          </a:p>
          <a:p>
            <a:pPr>
              <a:spcBef>
                <a:spcPct val="50000"/>
              </a:spcBef>
            </a:pPr>
            <a:r>
              <a:rPr lang="en-US" sz="3600" b="1" kern="100" dirty="0">
                <a:solidFill>
                  <a:srgbClr val="242424"/>
                </a:solidFill>
                <a:effectLst/>
                <a:latin typeface="Calibri" panose="020F0502020204030204" pitchFamily="34" charset="0"/>
                <a:ea typeface="Calibri" panose="020F0502020204030204" pitchFamily="34" charset="0"/>
                <a:cs typeface="Calibri" panose="020F0502020204030204" pitchFamily="34" charset="0"/>
              </a:rPr>
              <a:t>The most frequent chronotype was the intermediate type (score: 42-58) </a:t>
            </a:r>
            <a:r>
              <a:rPr lang="en-US" sz="3600" kern="100" dirty="0">
                <a:solidFill>
                  <a:srgbClr val="242424"/>
                </a:solidFill>
                <a:effectLst/>
                <a:latin typeface="Calibri" panose="020F0502020204030204" pitchFamily="34" charset="0"/>
                <a:ea typeface="Calibri" panose="020F0502020204030204" pitchFamily="34" charset="0"/>
                <a:cs typeface="Calibri" panose="020F0502020204030204" pitchFamily="34" charset="0"/>
              </a:rPr>
              <a:t>in 68,13% of patients, with morning type coming next (score above 59) in 23,07% and evening type (score bellow 42) in 8.8% individuals. </a:t>
            </a:r>
          </a:p>
          <a:p>
            <a:pPr>
              <a:spcBef>
                <a:spcPct val="50000"/>
              </a:spcBef>
            </a:pPr>
            <a:endParaRPr lang="en-CA" sz="2700" i="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70" name="Rectángulo: esquinas redondeadas 69">
            <a:extLst>
              <a:ext uri="{FF2B5EF4-FFF2-40B4-BE49-F238E27FC236}">
                <a16:creationId xmlns:a16="http://schemas.microsoft.com/office/drawing/2014/main" id="{3517786D-316F-A231-DDCF-0EBC0E511CA0}"/>
              </a:ext>
            </a:extLst>
          </p:cNvPr>
          <p:cNvSpPr/>
          <p:nvPr/>
        </p:nvSpPr>
        <p:spPr>
          <a:xfrm>
            <a:off x="1437645" y="26481760"/>
            <a:ext cx="1104441" cy="247345"/>
          </a:xfrm>
          <a:prstGeom prst="roundRect">
            <a:avLst>
              <a:gd name="adj" fmla="val 50000"/>
            </a:avLst>
          </a:prstGeom>
          <a:solidFill>
            <a:srgbClr val="FFCC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1" name="Rectángulo: esquinas redondeadas 70">
            <a:extLst>
              <a:ext uri="{FF2B5EF4-FFF2-40B4-BE49-F238E27FC236}">
                <a16:creationId xmlns:a16="http://schemas.microsoft.com/office/drawing/2014/main" id="{B5FF99AA-1929-68D0-7E60-6973FD1C2E64}"/>
              </a:ext>
            </a:extLst>
          </p:cNvPr>
          <p:cNvSpPr/>
          <p:nvPr/>
        </p:nvSpPr>
        <p:spPr>
          <a:xfrm>
            <a:off x="441605" y="41201023"/>
            <a:ext cx="18139067" cy="8653114"/>
          </a:xfrm>
          <a:prstGeom prst="roundRect">
            <a:avLst>
              <a:gd name="adj" fmla="val 4629"/>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2" name="Text Box 2">
            <a:extLst>
              <a:ext uri="{FF2B5EF4-FFF2-40B4-BE49-F238E27FC236}">
                <a16:creationId xmlns:a16="http://schemas.microsoft.com/office/drawing/2014/main" id="{5B8D56BD-6E2C-28C8-5969-F87DCF413AD2}"/>
              </a:ext>
            </a:extLst>
          </p:cNvPr>
          <p:cNvSpPr txBox="1">
            <a:spLocks noChangeArrowheads="1"/>
          </p:cNvSpPr>
          <p:nvPr/>
        </p:nvSpPr>
        <p:spPr bwMode="auto">
          <a:xfrm>
            <a:off x="430305" y="41581358"/>
            <a:ext cx="6684861" cy="117061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lIns="610157" tIns="610157" rIns="610157" bIns="610157" anchor="ctr"/>
          <a:lstStyle>
            <a:defPPr>
              <a:defRPr lang="en-US"/>
            </a:defPPr>
            <a:lvl1pPr defTabSz="192088" eaLnBrk="0" hangingPunct="0">
              <a:defRPr sz="5743" b="1" kern="0">
                <a:solidFill>
                  <a:srgbClr val="0063A3"/>
                </a:solidFill>
                <a:latin typeface="Arial" panose="020B0604020202020204" pitchFamily="34" charset="0"/>
                <a:ea typeface="ＭＳ Ｐゴシック" charset="0"/>
                <a:cs typeface="Arial" panose="020B0604020202020204" pitchFamily="34" charset="0"/>
              </a:defRPr>
            </a:lvl1pPr>
            <a:lvl2pPr marL="742950" indent="-285750" defTabSz="192088" eaLnBrk="0" hangingPunct="0">
              <a:defRPr sz="500">
                <a:latin typeface="Times New Roman" charset="0"/>
                <a:ea typeface="ＭＳ Ｐゴシック" charset="0"/>
              </a:defRPr>
            </a:lvl2pPr>
            <a:lvl3pPr marL="1143000" indent="-228600" defTabSz="192088" eaLnBrk="0" hangingPunct="0">
              <a:defRPr sz="500">
                <a:latin typeface="Times New Roman" charset="0"/>
                <a:ea typeface="ＭＳ Ｐゴシック" charset="0"/>
              </a:defRPr>
            </a:lvl3pPr>
            <a:lvl4pPr marL="1600200" indent="-228600" defTabSz="192088" eaLnBrk="0" hangingPunct="0">
              <a:defRPr sz="500">
                <a:latin typeface="Times New Roman" charset="0"/>
                <a:ea typeface="ＭＳ Ｐゴシック" charset="0"/>
              </a:defRPr>
            </a:lvl4pPr>
            <a:lvl5pPr marL="2057400" indent="-228600" defTabSz="192088" eaLnBrk="0" hangingPunct="0">
              <a:defRPr sz="500">
                <a:latin typeface="Times New Roman" charset="0"/>
                <a:ea typeface="ＭＳ Ｐゴシック" charset="0"/>
              </a:defRPr>
            </a:lvl5pPr>
            <a:lvl6pPr marL="2514600" indent="-228600" defTabSz="192088" eaLnBrk="0" fontAlgn="base" hangingPunct="0">
              <a:spcBef>
                <a:spcPct val="0"/>
              </a:spcBef>
              <a:spcAft>
                <a:spcPct val="0"/>
              </a:spcAft>
              <a:defRPr sz="500">
                <a:latin typeface="Times New Roman" charset="0"/>
                <a:ea typeface="ＭＳ Ｐゴシック" charset="0"/>
              </a:defRPr>
            </a:lvl6pPr>
            <a:lvl7pPr marL="2971800" indent="-228600" defTabSz="192088" eaLnBrk="0" fontAlgn="base" hangingPunct="0">
              <a:spcBef>
                <a:spcPct val="0"/>
              </a:spcBef>
              <a:spcAft>
                <a:spcPct val="0"/>
              </a:spcAft>
              <a:defRPr sz="500">
                <a:latin typeface="Times New Roman" charset="0"/>
                <a:ea typeface="ＭＳ Ｐゴシック" charset="0"/>
              </a:defRPr>
            </a:lvl7pPr>
            <a:lvl8pPr marL="3429000" indent="-228600" defTabSz="192088" eaLnBrk="0" fontAlgn="base" hangingPunct="0">
              <a:spcBef>
                <a:spcPct val="0"/>
              </a:spcBef>
              <a:spcAft>
                <a:spcPct val="0"/>
              </a:spcAft>
              <a:defRPr sz="500">
                <a:latin typeface="Times New Roman" charset="0"/>
                <a:ea typeface="ＭＳ Ｐゴシック" charset="0"/>
              </a:defRPr>
            </a:lvl8pPr>
            <a:lvl9pPr marL="3886200" indent="-228600" defTabSz="192088" eaLnBrk="0" fontAlgn="base" hangingPunct="0">
              <a:spcBef>
                <a:spcPct val="0"/>
              </a:spcBef>
              <a:spcAft>
                <a:spcPct val="0"/>
              </a:spcAft>
              <a:defRPr sz="500">
                <a:latin typeface="Times New Roman" charset="0"/>
                <a:ea typeface="ＭＳ Ｐゴシック" charset="0"/>
              </a:defRPr>
            </a:lvl9pPr>
          </a:lstStyle>
          <a:p>
            <a:r>
              <a:rPr lang="en-GB" sz="5400" dirty="0">
                <a:solidFill>
                  <a:srgbClr val="3F4867"/>
                </a:solidFill>
                <a:latin typeface="Calibri" panose="020F0502020204030204" pitchFamily="34" charset="0"/>
                <a:cs typeface="Calibri" panose="020F0502020204030204" pitchFamily="34" charset="0"/>
              </a:rPr>
              <a:t>CONCLUSIONS</a:t>
            </a:r>
            <a:endParaRPr lang="en-AU" sz="5400" dirty="0">
              <a:solidFill>
                <a:srgbClr val="3F4867"/>
              </a:solidFill>
              <a:latin typeface="Calibri" panose="020F0502020204030204" pitchFamily="34" charset="0"/>
              <a:cs typeface="Calibri" panose="020F0502020204030204" pitchFamily="34" charset="0"/>
            </a:endParaRPr>
          </a:p>
        </p:txBody>
      </p:sp>
      <p:sp>
        <p:nvSpPr>
          <p:cNvPr id="73" name="Rectángulo 72">
            <a:extLst>
              <a:ext uri="{FF2B5EF4-FFF2-40B4-BE49-F238E27FC236}">
                <a16:creationId xmlns:a16="http://schemas.microsoft.com/office/drawing/2014/main" id="{941D44F1-450E-C509-247D-CB85EB7288FC}"/>
              </a:ext>
            </a:extLst>
          </p:cNvPr>
          <p:cNvSpPr/>
          <p:nvPr/>
        </p:nvSpPr>
        <p:spPr>
          <a:xfrm>
            <a:off x="851498" y="43679464"/>
            <a:ext cx="17120014" cy="5355312"/>
          </a:xfrm>
          <a:prstGeom prst="rect">
            <a:avLst/>
          </a:prstGeom>
        </p:spPr>
        <p:txBody>
          <a:bodyPr wrap="square">
            <a:spAutoFit/>
          </a:bodyPr>
          <a:lstStyle/>
          <a:p>
            <a:pPr marL="571500" indent="-571500" algn="just" defTabSz="911262">
              <a:spcBef>
                <a:spcPct val="50000"/>
              </a:spcBef>
              <a:buFont typeface="Arial" panose="020B0604020202020204" pitchFamily="34" charset="0"/>
              <a:buChar char="•"/>
            </a:pPr>
            <a:r>
              <a:rPr lang="en-US" sz="3600" b="1" dirty="0">
                <a:latin typeface="Calibri" panose="020F0502020204030204" pitchFamily="34" charset="0"/>
                <a:cs typeface="Calibri" panose="020F0502020204030204" pitchFamily="34" charset="0"/>
              </a:rPr>
              <a:t>In patients with OSA the morning and intermediate type are the most common chronotypes we met. </a:t>
            </a:r>
          </a:p>
          <a:p>
            <a:pPr marL="571500" indent="-571500" algn="just" defTabSz="911262">
              <a:spcBef>
                <a:spcPct val="50000"/>
              </a:spcBef>
              <a:buFont typeface="Arial" panose="020B0604020202020204" pitchFamily="34" charset="0"/>
              <a:buChar char="•"/>
            </a:pPr>
            <a:r>
              <a:rPr lang="en-US" sz="3600" dirty="0">
                <a:latin typeface="Calibri" panose="020F0502020204030204" pitchFamily="34" charset="0"/>
                <a:cs typeface="Calibri" panose="020F0502020204030204" pitchFamily="34" charset="0"/>
              </a:rPr>
              <a:t>Fatigue is the most common reported symptom in these patients. </a:t>
            </a:r>
          </a:p>
          <a:p>
            <a:pPr marL="571500" indent="-571500" algn="just" defTabSz="911262">
              <a:spcBef>
                <a:spcPct val="50000"/>
              </a:spcBef>
              <a:buFont typeface="Arial" panose="020B0604020202020204" pitchFamily="34" charset="0"/>
              <a:buChar char="•"/>
            </a:pPr>
            <a:r>
              <a:rPr lang="en-US" sz="3600" dirty="0">
                <a:latin typeface="Calibri" panose="020F0502020204030204" pitchFamily="34" charset="0"/>
                <a:cs typeface="Calibri" panose="020F0502020204030204" pitchFamily="34" charset="0"/>
              </a:rPr>
              <a:t>The improvement at 3 months after using the treatment seem to extend not only in the morning symptoms the individuals reported, </a:t>
            </a:r>
            <a:r>
              <a:rPr lang="en-US" sz="3600" b="1" dirty="0">
                <a:latin typeface="Calibri" panose="020F0502020204030204" pitchFamily="34" charset="0"/>
                <a:cs typeface="Calibri" panose="020F0502020204030204" pitchFamily="34" charset="0"/>
              </a:rPr>
              <a:t>but also their mental health</a:t>
            </a:r>
            <a:r>
              <a:rPr lang="en-US" sz="3600" dirty="0">
                <a:latin typeface="Calibri" panose="020F0502020204030204" pitchFamily="34" charset="0"/>
                <a:cs typeface="Calibri" panose="020F0502020204030204" pitchFamily="34" charset="0"/>
              </a:rPr>
              <a:t>. </a:t>
            </a:r>
          </a:p>
          <a:p>
            <a:pPr marL="571500" indent="-571500" algn="just" defTabSz="911262">
              <a:spcBef>
                <a:spcPct val="50000"/>
              </a:spcBef>
              <a:buFont typeface="Arial" panose="020B0604020202020204" pitchFamily="34" charset="0"/>
              <a:buChar char="•"/>
            </a:pPr>
            <a:r>
              <a:rPr lang="en-US" sz="3600" dirty="0">
                <a:latin typeface="Calibri" panose="020F0502020204030204" pitchFamily="34" charset="0"/>
                <a:cs typeface="Calibri" panose="020F0502020204030204" pitchFamily="34" charset="0"/>
              </a:rPr>
              <a:t>Our study is expected to continue, and we can hope that sample augmentation will lead us to safer conclusions about the impact of chronotype in patients with OSA and assist in a targeted personalized treatment.</a:t>
            </a:r>
            <a:endParaRPr lang="en-CA" sz="3600" dirty="0">
              <a:latin typeface="Calibri" panose="020F0502020204030204" pitchFamily="34" charset="0"/>
              <a:cs typeface="Calibri" panose="020F0502020204030204" pitchFamily="34" charset="0"/>
            </a:endParaRPr>
          </a:p>
        </p:txBody>
      </p:sp>
      <p:sp>
        <p:nvSpPr>
          <p:cNvPr id="76" name="Rectángulo: esquinas redondeadas 75">
            <a:extLst>
              <a:ext uri="{FF2B5EF4-FFF2-40B4-BE49-F238E27FC236}">
                <a16:creationId xmlns:a16="http://schemas.microsoft.com/office/drawing/2014/main" id="{A3C16C5E-42D6-DBAC-7CD0-D26FEDFAD705}"/>
              </a:ext>
            </a:extLst>
          </p:cNvPr>
          <p:cNvSpPr/>
          <p:nvPr/>
        </p:nvSpPr>
        <p:spPr>
          <a:xfrm>
            <a:off x="1066804" y="42784621"/>
            <a:ext cx="1065397" cy="240380"/>
          </a:xfrm>
          <a:prstGeom prst="roundRect">
            <a:avLst>
              <a:gd name="adj" fmla="val 50000"/>
            </a:avLst>
          </a:prstGeom>
          <a:solidFill>
            <a:srgbClr val="FFCC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8" name="Rectángulo: esquinas redondeadas 77">
            <a:extLst>
              <a:ext uri="{FF2B5EF4-FFF2-40B4-BE49-F238E27FC236}">
                <a16:creationId xmlns:a16="http://schemas.microsoft.com/office/drawing/2014/main" id="{04D86222-E379-F6E0-ABF5-0100963FA51F}"/>
              </a:ext>
            </a:extLst>
          </p:cNvPr>
          <p:cNvSpPr/>
          <p:nvPr/>
        </p:nvSpPr>
        <p:spPr>
          <a:xfrm>
            <a:off x="19164837" y="41201024"/>
            <a:ext cx="12792846" cy="8717426"/>
          </a:xfrm>
          <a:prstGeom prst="roundRect">
            <a:avLst>
              <a:gd name="adj" fmla="val 4629"/>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9" name="Text Box 2">
            <a:extLst>
              <a:ext uri="{FF2B5EF4-FFF2-40B4-BE49-F238E27FC236}">
                <a16:creationId xmlns:a16="http://schemas.microsoft.com/office/drawing/2014/main" id="{145920BB-D17B-0490-C35E-61D8CA2A5220}"/>
              </a:ext>
            </a:extLst>
          </p:cNvPr>
          <p:cNvSpPr txBox="1">
            <a:spLocks noChangeArrowheads="1"/>
          </p:cNvSpPr>
          <p:nvPr/>
        </p:nvSpPr>
        <p:spPr bwMode="auto">
          <a:xfrm>
            <a:off x="18924516" y="45734894"/>
            <a:ext cx="13103870" cy="12045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lIns="610157" tIns="610157" rIns="610157" bIns="610157" anchor="ctr"/>
          <a:lstStyle>
            <a:lvl1pPr defTabSz="192088" eaLnBrk="0" hangingPunct="0">
              <a:defRPr sz="500">
                <a:solidFill>
                  <a:schemeClr val="tx1"/>
                </a:solidFill>
                <a:latin typeface="Times New Roman" charset="0"/>
                <a:ea typeface="ＭＳ Ｐゴシック" charset="0"/>
              </a:defRPr>
            </a:lvl1pPr>
            <a:lvl2pPr marL="742950" indent="-285750" defTabSz="192088" eaLnBrk="0" hangingPunct="0">
              <a:defRPr sz="500">
                <a:solidFill>
                  <a:schemeClr val="tx1"/>
                </a:solidFill>
                <a:latin typeface="Times New Roman" charset="0"/>
                <a:ea typeface="ＭＳ Ｐゴシック" charset="0"/>
              </a:defRPr>
            </a:lvl2pPr>
            <a:lvl3pPr marL="1143000" indent="-228600" defTabSz="192088" eaLnBrk="0" hangingPunct="0">
              <a:defRPr sz="500">
                <a:solidFill>
                  <a:schemeClr val="tx1"/>
                </a:solidFill>
                <a:latin typeface="Times New Roman" charset="0"/>
                <a:ea typeface="ＭＳ Ｐゴシック" charset="0"/>
              </a:defRPr>
            </a:lvl3pPr>
            <a:lvl4pPr marL="1600200" indent="-228600" defTabSz="192088" eaLnBrk="0" hangingPunct="0">
              <a:defRPr sz="500">
                <a:solidFill>
                  <a:schemeClr val="tx1"/>
                </a:solidFill>
                <a:latin typeface="Times New Roman" charset="0"/>
                <a:ea typeface="ＭＳ Ｐゴシック" charset="0"/>
              </a:defRPr>
            </a:lvl4pPr>
            <a:lvl5pPr marL="2057400" indent="-228600" defTabSz="192088" eaLnBrk="0" hangingPunct="0">
              <a:defRPr sz="500">
                <a:solidFill>
                  <a:schemeClr val="tx1"/>
                </a:solidFill>
                <a:latin typeface="Times New Roman" charset="0"/>
                <a:ea typeface="ＭＳ Ｐゴシック" charset="0"/>
              </a:defRPr>
            </a:lvl5pPr>
            <a:lvl6pPr marL="2514600" indent="-228600" defTabSz="192088" eaLnBrk="0" fontAlgn="base" hangingPunct="0">
              <a:spcBef>
                <a:spcPct val="0"/>
              </a:spcBef>
              <a:spcAft>
                <a:spcPct val="0"/>
              </a:spcAft>
              <a:defRPr sz="500">
                <a:solidFill>
                  <a:schemeClr val="tx1"/>
                </a:solidFill>
                <a:latin typeface="Times New Roman" charset="0"/>
                <a:ea typeface="ＭＳ Ｐゴシック" charset="0"/>
              </a:defRPr>
            </a:lvl6pPr>
            <a:lvl7pPr marL="2971800" indent="-228600" defTabSz="192088" eaLnBrk="0" fontAlgn="base" hangingPunct="0">
              <a:spcBef>
                <a:spcPct val="0"/>
              </a:spcBef>
              <a:spcAft>
                <a:spcPct val="0"/>
              </a:spcAft>
              <a:defRPr sz="500">
                <a:solidFill>
                  <a:schemeClr val="tx1"/>
                </a:solidFill>
                <a:latin typeface="Times New Roman" charset="0"/>
                <a:ea typeface="ＭＳ Ｐゴシック" charset="0"/>
              </a:defRPr>
            </a:lvl7pPr>
            <a:lvl8pPr marL="3429000" indent="-228600" defTabSz="192088" eaLnBrk="0" fontAlgn="base" hangingPunct="0">
              <a:spcBef>
                <a:spcPct val="0"/>
              </a:spcBef>
              <a:spcAft>
                <a:spcPct val="0"/>
              </a:spcAft>
              <a:defRPr sz="500">
                <a:solidFill>
                  <a:schemeClr val="tx1"/>
                </a:solidFill>
                <a:latin typeface="Times New Roman" charset="0"/>
                <a:ea typeface="ＭＳ Ｐゴシック" charset="0"/>
              </a:defRPr>
            </a:lvl8pPr>
            <a:lvl9pPr marL="3886200" indent="-228600" defTabSz="192088" eaLnBrk="0" fontAlgn="base" hangingPunct="0">
              <a:spcBef>
                <a:spcPct val="0"/>
              </a:spcBef>
              <a:spcAft>
                <a:spcPct val="0"/>
              </a:spcAft>
              <a:defRPr sz="500">
                <a:solidFill>
                  <a:schemeClr val="tx1"/>
                </a:solidFill>
                <a:latin typeface="Times New Roman" charset="0"/>
                <a:ea typeface="ＭＳ Ｐゴシック" charset="0"/>
              </a:defRPr>
            </a:lvl9pPr>
          </a:lstStyle>
          <a:p>
            <a:r>
              <a:rPr lang="en-GB" sz="5400" b="1" kern="0" dirty="0">
                <a:solidFill>
                  <a:srgbClr val="3F4867"/>
                </a:solidFill>
                <a:latin typeface="Calibri" panose="020F0502020204030204" pitchFamily="34" charset="0"/>
                <a:cs typeface="Calibri" panose="020F0502020204030204" pitchFamily="34" charset="0"/>
              </a:rPr>
              <a:t>CONTACT</a:t>
            </a:r>
            <a:r>
              <a:rPr lang="en-GB" sz="5400" b="1" kern="0" dirty="0">
                <a:solidFill>
                  <a:srgbClr val="10194E"/>
                </a:solidFill>
                <a:latin typeface="Calibri" panose="020F0502020204030204" pitchFamily="34" charset="0"/>
                <a:cs typeface="Calibri" panose="020F0502020204030204" pitchFamily="34" charset="0"/>
              </a:rPr>
              <a:t> </a:t>
            </a:r>
            <a:r>
              <a:rPr lang="en-GB" sz="5400" b="1" kern="0" dirty="0">
                <a:solidFill>
                  <a:srgbClr val="3F4867"/>
                </a:solidFill>
                <a:latin typeface="Calibri" panose="020F0502020204030204" pitchFamily="34" charset="0"/>
                <a:cs typeface="Calibri" panose="020F0502020204030204" pitchFamily="34" charset="0"/>
              </a:rPr>
              <a:t>INFORMATION</a:t>
            </a:r>
            <a:endParaRPr lang="en-AU" sz="5400" b="1" kern="0" dirty="0">
              <a:solidFill>
                <a:srgbClr val="3F4867"/>
              </a:solidFill>
              <a:latin typeface="Calibri" panose="020F0502020204030204" pitchFamily="34" charset="0"/>
              <a:cs typeface="Calibri" panose="020F0502020204030204" pitchFamily="34" charset="0"/>
            </a:endParaRPr>
          </a:p>
        </p:txBody>
      </p:sp>
      <p:sp>
        <p:nvSpPr>
          <p:cNvPr id="80" name="Rectángulo 79">
            <a:extLst>
              <a:ext uri="{FF2B5EF4-FFF2-40B4-BE49-F238E27FC236}">
                <a16:creationId xmlns:a16="http://schemas.microsoft.com/office/drawing/2014/main" id="{416AE380-3B6A-D7DB-0491-D76096432F48}"/>
              </a:ext>
            </a:extLst>
          </p:cNvPr>
          <p:cNvSpPr/>
          <p:nvPr/>
        </p:nvSpPr>
        <p:spPr>
          <a:xfrm>
            <a:off x="19482151" y="47398328"/>
            <a:ext cx="11942420" cy="2308324"/>
          </a:xfrm>
          <a:prstGeom prst="rect">
            <a:avLst/>
          </a:prstGeom>
        </p:spPr>
        <p:txBody>
          <a:bodyPr wrap="square">
            <a:spAutoFit/>
          </a:bodyPr>
          <a:lstStyle/>
          <a:p>
            <a:pPr algn="just" defTabSz="911262" eaLnBrk="0" hangingPunct="0">
              <a:spcBef>
                <a:spcPct val="50000"/>
              </a:spcBef>
            </a:pPr>
            <a:r>
              <a:rPr lang="en-AU" sz="3600" dirty="0">
                <a:latin typeface="Calibri" panose="020F0502020204030204" pitchFamily="34" charset="0"/>
                <a:cs typeface="Calibri" panose="020F0502020204030204" pitchFamily="34" charset="0"/>
              </a:rPr>
              <a:t>Nikolaos Athanasiou, First Intensive Care Unit  (ICU) Department, Evaggelismos Hospital,National and </a:t>
            </a:r>
            <a:r>
              <a:rPr lang="en-AU" sz="3600" dirty="0" err="1">
                <a:latin typeface="Calibri" panose="020F0502020204030204" pitchFamily="34" charset="0"/>
                <a:cs typeface="Calibri" panose="020F0502020204030204" pitchFamily="34" charset="0"/>
              </a:rPr>
              <a:t>Kapodistrian</a:t>
            </a:r>
            <a:r>
              <a:rPr lang="en-AU" sz="3600" dirty="0">
                <a:latin typeface="Calibri" panose="020F0502020204030204" pitchFamily="34" charset="0"/>
                <a:cs typeface="Calibri" panose="020F0502020204030204" pitchFamily="34" charset="0"/>
              </a:rPr>
              <a:t> University of Athens, Ipsilantou 45-47, 10675 </a:t>
            </a:r>
            <a:r>
              <a:rPr lang="en-AU" sz="3600" dirty="0" err="1">
                <a:latin typeface="Calibri" panose="020F0502020204030204" pitchFamily="34" charset="0"/>
                <a:cs typeface="Calibri" panose="020F0502020204030204" pitchFamily="34" charset="0"/>
              </a:rPr>
              <a:t>Athens,Greece</a:t>
            </a:r>
            <a:r>
              <a:rPr lang="en-AU" sz="3600" dirty="0">
                <a:latin typeface="Calibri" panose="020F0502020204030204" pitchFamily="34" charset="0"/>
                <a:cs typeface="Calibri" panose="020F0502020204030204" pitchFamily="34" charset="0"/>
              </a:rPr>
              <a:t>.</a:t>
            </a:r>
            <a:r>
              <a:rPr lang="el-GR" sz="3600" dirty="0">
                <a:latin typeface="Calibri" panose="020F0502020204030204" pitchFamily="34" charset="0"/>
                <a:cs typeface="Calibri" panose="020F0502020204030204" pitchFamily="34" charset="0"/>
              </a:rPr>
              <a:t> </a:t>
            </a:r>
            <a:r>
              <a:rPr lang="en-AU" sz="3600" dirty="0">
                <a:latin typeface="Calibri" panose="020F0502020204030204" pitchFamily="34" charset="0"/>
                <a:cs typeface="Calibri" panose="020F0502020204030204" pitchFamily="34" charset="0"/>
              </a:rPr>
              <a:t>Email: nikolaosathanasiou14@gmail.com</a:t>
            </a:r>
            <a:endParaRPr lang="en-US" sz="3600" dirty="0">
              <a:latin typeface="Calibri" panose="020F0502020204030204" pitchFamily="34" charset="0"/>
              <a:cs typeface="Calibri" panose="020F0502020204030204" pitchFamily="34" charset="0"/>
            </a:endParaRPr>
          </a:p>
        </p:txBody>
      </p:sp>
      <p:sp>
        <p:nvSpPr>
          <p:cNvPr id="81" name="Text Box 2">
            <a:extLst>
              <a:ext uri="{FF2B5EF4-FFF2-40B4-BE49-F238E27FC236}">
                <a16:creationId xmlns:a16="http://schemas.microsoft.com/office/drawing/2014/main" id="{8391770D-9FF0-7C48-10D4-B6BD65E81769}"/>
              </a:ext>
            </a:extLst>
          </p:cNvPr>
          <p:cNvSpPr txBox="1">
            <a:spLocks noChangeArrowheads="1"/>
          </p:cNvSpPr>
          <p:nvPr/>
        </p:nvSpPr>
        <p:spPr bwMode="auto">
          <a:xfrm>
            <a:off x="19094138" y="41312307"/>
            <a:ext cx="9754253" cy="12045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lIns="610157" tIns="610157" rIns="610157" bIns="610157" anchor="ctr"/>
          <a:lstStyle>
            <a:defPPr>
              <a:defRPr lang="en-US"/>
            </a:defPPr>
            <a:lvl1pPr defTabSz="192088" eaLnBrk="0" hangingPunct="0">
              <a:defRPr sz="5743" b="1" kern="0">
                <a:solidFill>
                  <a:srgbClr val="0063A3"/>
                </a:solidFill>
                <a:latin typeface="Arial" panose="020B0604020202020204" pitchFamily="34" charset="0"/>
                <a:ea typeface="ＭＳ Ｐゴシック" charset="0"/>
                <a:cs typeface="Arial" panose="020B0604020202020204" pitchFamily="34" charset="0"/>
              </a:defRPr>
            </a:lvl1pPr>
            <a:lvl2pPr marL="742950" indent="-285750" defTabSz="192088" eaLnBrk="0" hangingPunct="0">
              <a:defRPr sz="500">
                <a:latin typeface="Times New Roman" charset="0"/>
                <a:ea typeface="ＭＳ Ｐゴシック" charset="0"/>
              </a:defRPr>
            </a:lvl2pPr>
            <a:lvl3pPr marL="1143000" indent="-228600" defTabSz="192088" eaLnBrk="0" hangingPunct="0">
              <a:defRPr sz="500">
                <a:latin typeface="Times New Roman" charset="0"/>
                <a:ea typeface="ＭＳ Ｐゴシック" charset="0"/>
              </a:defRPr>
            </a:lvl3pPr>
            <a:lvl4pPr marL="1600200" indent="-228600" defTabSz="192088" eaLnBrk="0" hangingPunct="0">
              <a:defRPr sz="500">
                <a:latin typeface="Times New Roman" charset="0"/>
                <a:ea typeface="ＭＳ Ｐゴシック" charset="0"/>
              </a:defRPr>
            </a:lvl4pPr>
            <a:lvl5pPr marL="2057400" indent="-228600" defTabSz="192088" eaLnBrk="0" hangingPunct="0">
              <a:defRPr sz="500">
                <a:latin typeface="Times New Roman" charset="0"/>
                <a:ea typeface="ＭＳ Ｐゴシック" charset="0"/>
              </a:defRPr>
            </a:lvl5pPr>
            <a:lvl6pPr marL="2514600" indent="-228600" defTabSz="192088" eaLnBrk="0" fontAlgn="base" hangingPunct="0">
              <a:spcBef>
                <a:spcPct val="0"/>
              </a:spcBef>
              <a:spcAft>
                <a:spcPct val="0"/>
              </a:spcAft>
              <a:defRPr sz="500">
                <a:latin typeface="Times New Roman" charset="0"/>
                <a:ea typeface="ＭＳ Ｐゴシック" charset="0"/>
              </a:defRPr>
            </a:lvl6pPr>
            <a:lvl7pPr marL="2971800" indent="-228600" defTabSz="192088" eaLnBrk="0" fontAlgn="base" hangingPunct="0">
              <a:spcBef>
                <a:spcPct val="0"/>
              </a:spcBef>
              <a:spcAft>
                <a:spcPct val="0"/>
              </a:spcAft>
              <a:defRPr sz="500">
                <a:latin typeface="Times New Roman" charset="0"/>
                <a:ea typeface="ＭＳ Ｐゴシック" charset="0"/>
              </a:defRPr>
            </a:lvl7pPr>
            <a:lvl8pPr marL="3429000" indent="-228600" defTabSz="192088" eaLnBrk="0" fontAlgn="base" hangingPunct="0">
              <a:spcBef>
                <a:spcPct val="0"/>
              </a:spcBef>
              <a:spcAft>
                <a:spcPct val="0"/>
              </a:spcAft>
              <a:defRPr sz="500">
                <a:latin typeface="Times New Roman" charset="0"/>
                <a:ea typeface="ＭＳ Ｐゴシック" charset="0"/>
              </a:defRPr>
            </a:lvl8pPr>
            <a:lvl9pPr marL="3886200" indent="-228600" defTabSz="192088" eaLnBrk="0" fontAlgn="base" hangingPunct="0">
              <a:spcBef>
                <a:spcPct val="0"/>
              </a:spcBef>
              <a:spcAft>
                <a:spcPct val="0"/>
              </a:spcAft>
              <a:defRPr sz="500">
                <a:latin typeface="Times New Roman" charset="0"/>
                <a:ea typeface="ＭＳ Ｐゴシック" charset="0"/>
              </a:defRPr>
            </a:lvl9pPr>
          </a:lstStyle>
          <a:p>
            <a:r>
              <a:rPr lang="en-GB" sz="5400" dirty="0">
                <a:solidFill>
                  <a:srgbClr val="3F4867"/>
                </a:solidFill>
                <a:latin typeface="Calibri" panose="020F0502020204030204" pitchFamily="34" charset="0"/>
                <a:cs typeface="Calibri" panose="020F0502020204030204" pitchFamily="34" charset="0"/>
              </a:rPr>
              <a:t>REFERENCES</a:t>
            </a:r>
            <a:endParaRPr lang="en-AU" sz="5400" dirty="0">
              <a:solidFill>
                <a:srgbClr val="3F4867"/>
              </a:solidFill>
              <a:latin typeface="Calibri" panose="020F0502020204030204" pitchFamily="34" charset="0"/>
              <a:cs typeface="Calibri" panose="020F0502020204030204" pitchFamily="34" charset="0"/>
            </a:endParaRPr>
          </a:p>
        </p:txBody>
      </p:sp>
      <p:sp>
        <p:nvSpPr>
          <p:cNvPr id="82" name="Rectángulo 81">
            <a:extLst>
              <a:ext uri="{FF2B5EF4-FFF2-40B4-BE49-F238E27FC236}">
                <a16:creationId xmlns:a16="http://schemas.microsoft.com/office/drawing/2014/main" id="{11656DC5-80F7-4FBC-5A0E-45DB3F7638D7}"/>
              </a:ext>
            </a:extLst>
          </p:cNvPr>
          <p:cNvSpPr/>
          <p:nvPr/>
        </p:nvSpPr>
        <p:spPr>
          <a:xfrm>
            <a:off x="19706556" y="43422368"/>
            <a:ext cx="11493611" cy="646331"/>
          </a:xfrm>
          <a:prstGeom prst="rect">
            <a:avLst/>
          </a:prstGeom>
        </p:spPr>
        <p:txBody>
          <a:bodyPr wrap="square">
            <a:spAutoFit/>
          </a:bodyPr>
          <a:lstStyle/>
          <a:p>
            <a:pPr defTabSz="911262">
              <a:spcBef>
                <a:spcPct val="50000"/>
              </a:spcBef>
            </a:pPr>
            <a:endParaRPr lang="en-US" sz="3600" dirty="0">
              <a:latin typeface="Calibri" panose="020F0502020204030204" pitchFamily="34" charset="0"/>
              <a:cs typeface="Calibri" panose="020F0502020204030204" pitchFamily="34" charset="0"/>
            </a:endParaRPr>
          </a:p>
        </p:txBody>
      </p:sp>
      <p:sp>
        <p:nvSpPr>
          <p:cNvPr id="83" name="Rectángulo: esquinas redondeadas 82">
            <a:extLst>
              <a:ext uri="{FF2B5EF4-FFF2-40B4-BE49-F238E27FC236}">
                <a16:creationId xmlns:a16="http://schemas.microsoft.com/office/drawing/2014/main" id="{BB0590B2-A07F-5FFF-AB25-A2E8F7E1AD41}"/>
              </a:ext>
            </a:extLst>
          </p:cNvPr>
          <p:cNvSpPr/>
          <p:nvPr/>
        </p:nvSpPr>
        <p:spPr>
          <a:xfrm>
            <a:off x="19735447" y="42412111"/>
            <a:ext cx="1104441" cy="247345"/>
          </a:xfrm>
          <a:prstGeom prst="roundRect">
            <a:avLst>
              <a:gd name="adj" fmla="val 50000"/>
            </a:avLst>
          </a:prstGeom>
          <a:solidFill>
            <a:srgbClr val="FFCC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4" name="Rectángulo: esquinas redondeadas 83">
            <a:extLst>
              <a:ext uri="{FF2B5EF4-FFF2-40B4-BE49-F238E27FC236}">
                <a16:creationId xmlns:a16="http://schemas.microsoft.com/office/drawing/2014/main" id="{6DFE7395-C425-189D-4897-5D952C124F10}"/>
              </a:ext>
            </a:extLst>
          </p:cNvPr>
          <p:cNvSpPr/>
          <p:nvPr/>
        </p:nvSpPr>
        <p:spPr>
          <a:xfrm>
            <a:off x="19569754" y="46879638"/>
            <a:ext cx="1104441" cy="247345"/>
          </a:xfrm>
          <a:prstGeom prst="roundRect">
            <a:avLst>
              <a:gd name="adj" fmla="val 50000"/>
            </a:avLst>
          </a:prstGeom>
          <a:solidFill>
            <a:srgbClr val="FFCC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ES" dirty="0"/>
          </a:p>
        </p:txBody>
      </p:sp>
      <p:cxnSp>
        <p:nvCxnSpPr>
          <p:cNvPr id="85" name="Conector recto 84">
            <a:extLst>
              <a:ext uri="{FF2B5EF4-FFF2-40B4-BE49-F238E27FC236}">
                <a16:creationId xmlns:a16="http://schemas.microsoft.com/office/drawing/2014/main" id="{8616BFA2-AB0E-AD8D-8BA4-CAA75F4D7659}"/>
              </a:ext>
            </a:extLst>
          </p:cNvPr>
          <p:cNvCxnSpPr>
            <a:cxnSpLocks/>
          </p:cNvCxnSpPr>
          <p:nvPr/>
        </p:nvCxnSpPr>
        <p:spPr>
          <a:xfrm>
            <a:off x="19641500" y="45611606"/>
            <a:ext cx="11331650" cy="0"/>
          </a:xfrm>
          <a:prstGeom prst="line">
            <a:avLst/>
          </a:prstGeom>
          <a:ln w="19050">
            <a:solidFill>
              <a:schemeClr val="bg1">
                <a:lumMod val="85000"/>
              </a:schemeClr>
            </a:solidFill>
          </a:ln>
        </p:spPr>
        <p:style>
          <a:lnRef idx="1">
            <a:schemeClr val="accent3"/>
          </a:lnRef>
          <a:fillRef idx="0">
            <a:schemeClr val="accent3"/>
          </a:fillRef>
          <a:effectRef idx="0">
            <a:schemeClr val="accent3"/>
          </a:effectRef>
          <a:fontRef idx="minor">
            <a:schemeClr val="tx1"/>
          </a:fontRef>
        </p:style>
      </p:cxnSp>
      <p:graphicFrame>
        <p:nvGraphicFramePr>
          <p:cNvPr id="4" name="Table 3">
            <a:extLst>
              <a:ext uri="{FF2B5EF4-FFF2-40B4-BE49-F238E27FC236}">
                <a16:creationId xmlns:a16="http://schemas.microsoft.com/office/drawing/2014/main" id="{A67F0A80-E6FB-EF9F-E70C-90C66DA1FE19}"/>
              </a:ext>
            </a:extLst>
          </p:cNvPr>
          <p:cNvGraphicFramePr>
            <a:graphicFrameLocks noGrp="1"/>
          </p:cNvGraphicFramePr>
          <p:nvPr>
            <p:extLst>
              <p:ext uri="{D42A27DB-BD31-4B8C-83A1-F6EECF244321}">
                <p14:modId xmlns:p14="http://schemas.microsoft.com/office/powerpoint/2010/main" val="1553153722"/>
              </p:ext>
            </p:extLst>
          </p:nvPr>
        </p:nvGraphicFramePr>
        <p:xfrm>
          <a:off x="9938453" y="25528993"/>
          <a:ext cx="7605843" cy="14712942"/>
        </p:xfrm>
        <a:graphic>
          <a:graphicData uri="http://schemas.openxmlformats.org/drawingml/2006/table">
            <a:tbl>
              <a:tblPr firstRow="1" firstCol="1" bandRow="1">
                <a:tableStyleId>{BC89EF96-8CEA-46FF-86C4-4CE0E7609802}</a:tableStyleId>
              </a:tblPr>
              <a:tblGrid>
                <a:gridCol w="4665821">
                  <a:extLst>
                    <a:ext uri="{9D8B030D-6E8A-4147-A177-3AD203B41FA5}">
                      <a16:colId xmlns:a16="http://schemas.microsoft.com/office/drawing/2014/main" val="2081022702"/>
                    </a:ext>
                  </a:extLst>
                </a:gridCol>
                <a:gridCol w="2940022">
                  <a:extLst>
                    <a:ext uri="{9D8B030D-6E8A-4147-A177-3AD203B41FA5}">
                      <a16:colId xmlns:a16="http://schemas.microsoft.com/office/drawing/2014/main" val="2565668815"/>
                    </a:ext>
                  </a:extLst>
                </a:gridCol>
              </a:tblGrid>
              <a:tr h="833730">
                <a:tc>
                  <a:txBody>
                    <a:bodyPr/>
                    <a:lstStyle/>
                    <a:p>
                      <a:r>
                        <a:rPr lang="en-US" sz="2800" kern="0" dirty="0">
                          <a:solidFill>
                            <a:schemeClr val="tx1"/>
                          </a:solidFill>
                          <a:effectLst/>
                          <a:latin typeface="Calibri" panose="020F0502020204030204" pitchFamily="34" charset="0"/>
                          <a:cs typeface="Calibri" panose="020F0502020204030204" pitchFamily="34" charset="0"/>
                        </a:rPr>
                        <a:t>  Variable</a:t>
                      </a:r>
                    </a:p>
                  </a:txBody>
                  <a:tcPr marL="51991" marR="51991" marT="0" marB="0" anchor="ctr"/>
                </a:tc>
                <a:tc>
                  <a:txBody>
                    <a:bodyPr/>
                    <a:lstStyle/>
                    <a:p>
                      <a:pPr algn="ctr"/>
                      <a:r>
                        <a:rPr lang="en-US" sz="2800" kern="0" dirty="0">
                          <a:solidFill>
                            <a:schemeClr val="tx1"/>
                          </a:solidFill>
                          <a:effectLst/>
                          <a:latin typeface="Calibri" panose="020F0502020204030204" pitchFamily="34" charset="0"/>
                          <a:cs typeface="Calibri" panose="020F0502020204030204" pitchFamily="34" charset="0"/>
                        </a:rPr>
                        <a:t>Overall (n=91)</a:t>
                      </a:r>
                      <a:endParaRPr lang="en-GR" sz="28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51991" marR="51991" marT="0" marB="0" anchor="ctr"/>
                </a:tc>
                <a:extLst>
                  <a:ext uri="{0D108BD9-81ED-4DB2-BD59-A6C34878D82A}">
                    <a16:rowId xmlns:a16="http://schemas.microsoft.com/office/drawing/2014/main" val="2791824678"/>
                  </a:ext>
                </a:extLst>
              </a:tr>
              <a:tr h="536841">
                <a:tc>
                  <a:txBody>
                    <a:bodyPr/>
                    <a:lstStyle/>
                    <a:p>
                      <a:r>
                        <a:rPr lang="en-US" sz="2800" kern="0" dirty="0">
                          <a:solidFill>
                            <a:schemeClr val="tx1"/>
                          </a:solidFill>
                          <a:effectLst/>
                          <a:latin typeface="Calibri" panose="020F0502020204030204" pitchFamily="34" charset="0"/>
                          <a:cs typeface="Calibri" panose="020F0502020204030204" pitchFamily="34" charset="0"/>
                        </a:rPr>
                        <a:t>  Sex (male)</a:t>
                      </a:r>
                      <a:endParaRPr lang="en-GR" sz="28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51991" marR="51991" marT="0" marB="0" anchor="ctr"/>
                </a:tc>
                <a:tc>
                  <a:txBody>
                    <a:bodyPr/>
                    <a:lstStyle/>
                    <a:p>
                      <a:pPr algn="ctr"/>
                      <a:r>
                        <a:rPr lang="en-US" sz="2800" kern="0" dirty="0">
                          <a:solidFill>
                            <a:schemeClr val="tx1"/>
                          </a:solidFill>
                          <a:effectLst/>
                          <a:latin typeface="Calibri" panose="020F0502020204030204" pitchFamily="34" charset="0"/>
                          <a:cs typeface="Calibri" panose="020F0502020204030204" pitchFamily="34" charset="0"/>
                        </a:rPr>
                        <a:t>51.7%</a:t>
                      </a:r>
                      <a:endParaRPr lang="en-GR" sz="28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51991" marR="51991" marT="0" marB="0" anchor="ctr"/>
                </a:tc>
                <a:extLst>
                  <a:ext uri="{0D108BD9-81ED-4DB2-BD59-A6C34878D82A}">
                    <a16:rowId xmlns:a16="http://schemas.microsoft.com/office/drawing/2014/main" val="3980947870"/>
                  </a:ext>
                </a:extLst>
              </a:tr>
              <a:tr h="536841">
                <a:tc>
                  <a:txBody>
                    <a:bodyPr/>
                    <a:lstStyle/>
                    <a:p>
                      <a:r>
                        <a:rPr lang="en-US" sz="2800" kern="0" dirty="0">
                          <a:solidFill>
                            <a:schemeClr val="tx1"/>
                          </a:solidFill>
                          <a:effectLst/>
                          <a:latin typeface="Calibri" panose="020F0502020204030204" pitchFamily="34" charset="0"/>
                          <a:cs typeface="Calibri" panose="020F0502020204030204" pitchFamily="34" charset="0"/>
                        </a:rPr>
                        <a:t>  Age</a:t>
                      </a:r>
                      <a:endParaRPr lang="en-GR" sz="28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51991" marR="51991" marT="0" marB="0" anchor="ctr"/>
                </a:tc>
                <a:tc>
                  <a:txBody>
                    <a:bodyPr/>
                    <a:lstStyle/>
                    <a:p>
                      <a:pPr algn="ctr"/>
                      <a:r>
                        <a:rPr lang="en-US" sz="2800" kern="0" dirty="0">
                          <a:solidFill>
                            <a:schemeClr val="tx1"/>
                          </a:solidFill>
                          <a:effectLst/>
                          <a:latin typeface="Calibri" panose="020F0502020204030204" pitchFamily="34" charset="0"/>
                          <a:cs typeface="Calibri" panose="020F0502020204030204" pitchFamily="34" charset="0"/>
                        </a:rPr>
                        <a:t>51.3</a:t>
                      </a:r>
                      <a:r>
                        <a:rPr lang="el-GR" sz="2800" kern="0" dirty="0">
                          <a:solidFill>
                            <a:schemeClr val="tx1"/>
                          </a:solidFill>
                          <a:effectLst/>
                          <a:latin typeface="Calibri" panose="020F0502020204030204" pitchFamily="34" charset="0"/>
                          <a:cs typeface="Calibri" panose="020F0502020204030204" pitchFamily="34" charset="0"/>
                        </a:rPr>
                        <a:t>±</a:t>
                      </a:r>
                      <a:r>
                        <a:rPr lang="en-US" sz="2800" kern="0" dirty="0">
                          <a:solidFill>
                            <a:schemeClr val="tx1"/>
                          </a:solidFill>
                          <a:effectLst/>
                          <a:latin typeface="Calibri" panose="020F0502020204030204" pitchFamily="34" charset="0"/>
                          <a:cs typeface="Calibri" panose="020F0502020204030204" pitchFamily="34" charset="0"/>
                        </a:rPr>
                        <a:t>13.4</a:t>
                      </a:r>
                      <a:endParaRPr lang="en-GR" sz="28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51991" marR="51991" marT="0" marB="0" anchor="ctr"/>
                </a:tc>
                <a:extLst>
                  <a:ext uri="{0D108BD9-81ED-4DB2-BD59-A6C34878D82A}">
                    <a16:rowId xmlns:a16="http://schemas.microsoft.com/office/drawing/2014/main" val="1933938392"/>
                  </a:ext>
                </a:extLst>
              </a:tr>
              <a:tr h="536841">
                <a:tc>
                  <a:txBody>
                    <a:bodyPr/>
                    <a:lstStyle/>
                    <a:p>
                      <a:r>
                        <a:rPr lang="en-US" sz="2800" kern="0" dirty="0">
                          <a:solidFill>
                            <a:schemeClr val="tx1"/>
                          </a:solidFill>
                          <a:effectLst/>
                          <a:latin typeface="Calibri" panose="020F0502020204030204" pitchFamily="34" charset="0"/>
                          <a:cs typeface="Calibri" panose="020F0502020204030204" pitchFamily="34" charset="0"/>
                        </a:rPr>
                        <a:t>  BMI</a:t>
                      </a:r>
                      <a:endParaRPr lang="en-GR" sz="28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51991" marR="51991" marT="0" marB="0" anchor="ctr"/>
                </a:tc>
                <a:tc>
                  <a:txBody>
                    <a:bodyPr/>
                    <a:lstStyle/>
                    <a:p>
                      <a:pPr algn="ctr"/>
                      <a:r>
                        <a:rPr lang="en-US" sz="2800" kern="0">
                          <a:solidFill>
                            <a:schemeClr val="tx1"/>
                          </a:solidFill>
                          <a:effectLst/>
                          <a:latin typeface="Calibri" panose="020F0502020204030204" pitchFamily="34" charset="0"/>
                          <a:cs typeface="Calibri" panose="020F0502020204030204" pitchFamily="34" charset="0"/>
                        </a:rPr>
                        <a:t>31.85</a:t>
                      </a:r>
                      <a:r>
                        <a:rPr lang="el-GR" sz="2800" kern="0">
                          <a:solidFill>
                            <a:schemeClr val="tx1"/>
                          </a:solidFill>
                          <a:effectLst/>
                          <a:latin typeface="Calibri" panose="020F0502020204030204" pitchFamily="34" charset="0"/>
                          <a:cs typeface="Calibri" panose="020F0502020204030204" pitchFamily="34" charset="0"/>
                        </a:rPr>
                        <a:t>±</a:t>
                      </a:r>
                      <a:r>
                        <a:rPr lang="en-US" sz="2800" kern="0">
                          <a:solidFill>
                            <a:schemeClr val="tx1"/>
                          </a:solidFill>
                          <a:effectLst/>
                          <a:latin typeface="Calibri" panose="020F0502020204030204" pitchFamily="34" charset="0"/>
                          <a:cs typeface="Calibri" panose="020F0502020204030204" pitchFamily="34" charset="0"/>
                        </a:rPr>
                        <a:t>6.6</a:t>
                      </a:r>
                      <a:endParaRPr lang="en-GR" sz="2800" kern="1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51991" marR="51991" marT="0" marB="0" anchor="ctr"/>
                </a:tc>
                <a:extLst>
                  <a:ext uri="{0D108BD9-81ED-4DB2-BD59-A6C34878D82A}">
                    <a16:rowId xmlns:a16="http://schemas.microsoft.com/office/drawing/2014/main" val="659144148"/>
                  </a:ext>
                </a:extLst>
              </a:tr>
              <a:tr h="536841">
                <a:tc>
                  <a:txBody>
                    <a:bodyPr/>
                    <a:lstStyle/>
                    <a:p>
                      <a:r>
                        <a:rPr lang="en-US" sz="2800" kern="0" dirty="0">
                          <a:solidFill>
                            <a:schemeClr val="tx1"/>
                          </a:solidFill>
                          <a:effectLst/>
                          <a:latin typeface="Calibri" panose="020F0502020204030204" pitchFamily="34" charset="0"/>
                          <a:cs typeface="Calibri" panose="020F0502020204030204" pitchFamily="34" charset="0"/>
                        </a:rPr>
                        <a:t>  Hypertension</a:t>
                      </a:r>
                      <a:endParaRPr lang="en-GR" sz="28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51991" marR="51991" marT="0" marB="0" anchor="ctr"/>
                </a:tc>
                <a:tc>
                  <a:txBody>
                    <a:bodyPr/>
                    <a:lstStyle/>
                    <a:p>
                      <a:pPr algn="ctr"/>
                      <a:r>
                        <a:rPr lang="en-US" sz="2800" kern="0" dirty="0">
                          <a:solidFill>
                            <a:schemeClr val="tx1"/>
                          </a:solidFill>
                          <a:effectLst/>
                          <a:latin typeface="Calibri" panose="020F0502020204030204" pitchFamily="34" charset="0"/>
                          <a:cs typeface="Calibri" panose="020F0502020204030204" pitchFamily="34" charset="0"/>
                        </a:rPr>
                        <a:t>50%</a:t>
                      </a:r>
                      <a:endParaRPr lang="en-GR" sz="28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51991" marR="51991" marT="0" marB="0" anchor="ctr"/>
                </a:tc>
                <a:extLst>
                  <a:ext uri="{0D108BD9-81ED-4DB2-BD59-A6C34878D82A}">
                    <a16:rowId xmlns:a16="http://schemas.microsoft.com/office/drawing/2014/main" val="707718477"/>
                  </a:ext>
                </a:extLst>
              </a:tr>
              <a:tr h="536841">
                <a:tc>
                  <a:txBody>
                    <a:bodyPr/>
                    <a:lstStyle/>
                    <a:p>
                      <a:r>
                        <a:rPr lang="en-US" sz="2800" kern="0" dirty="0">
                          <a:solidFill>
                            <a:schemeClr val="tx1"/>
                          </a:solidFill>
                          <a:effectLst/>
                          <a:latin typeface="Calibri" panose="020F0502020204030204" pitchFamily="34" charset="0"/>
                          <a:cs typeface="Calibri" panose="020F0502020204030204" pitchFamily="34" charset="0"/>
                        </a:rPr>
                        <a:t>  Cardiac Comorbidities</a:t>
                      </a:r>
                      <a:r>
                        <a:rPr lang="en-US" sz="2800" kern="0" baseline="30000" dirty="0">
                          <a:solidFill>
                            <a:schemeClr val="tx1"/>
                          </a:solidFill>
                          <a:effectLst/>
                          <a:latin typeface="Calibri" panose="020F0502020204030204" pitchFamily="34" charset="0"/>
                          <a:cs typeface="Calibri" panose="020F0502020204030204" pitchFamily="34" charset="0"/>
                        </a:rPr>
                        <a:t>1</a:t>
                      </a:r>
                      <a:endParaRPr lang="en-GR" sz="28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51991" marR="51991" marT="0" marB="0" anchor="ctr"/>
                </a:tc>
                <a:tc>
                  <a:txBody>
                    <a:bodyPr/>
                    <a:lstStyle/>
                    <a:p>
                      <a:pPr algn="ctr"/>
                      <a:r>
                        <a:rPr lang="en-US" sz="2800" kern="0">
                          <a:solidFill>
                            <a:schemeClr val="tx1"/>
                          </a:solidFill>
                          <a:effectLst/>
                          <a:latin typeface="Calibri" panose="020F0502020204030204" pitchFamily="34" charset="0"/>
                          <a:cs typeface="Calibri" panose="020F0502020204030204" pitchFamily="34" charset="0"/>
                        </a:rPr>
                        <a:t>28.1%</a:t>
                      </a:r>
                      <a:endParaRPr lang="en-GR" sz="2800" kern="1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51991" marR="51991" marT="0" marB="0" anchor="ctr"/>
                </a:tc>
                <a:extLst>
                  <a:ext uri="{0D108BD9-81ED-4DB2-BD59-A6C34878D82A}">
                    <a16:rowId xmlns:a16="http://schemas.microsoft.com/office/drawing/2014/main" val="3541186085"/>
                  </a:ext>
                </a:extLst>
              </a:tr>
              <a:tr h="536841">
                <a:tc>
                  <a:txBody>
                    <a:bodyPr/>
                    <a:lstStyle/>
                    <a:p>
                      <a:r>
                        <a:rPr lang="en-US" sz="2800" kern="0" dirty="0">
                          <a:solidFill>
                            <a:schemeClr val="tx1"/>
                          </a:solidFill>
                          <a:effectLst/>
                          <a:latin typeface="Calibri" panose="020F0502020204030204" pitchFamily="34" charset="0"/>
                          <a:cs typeface="Calibri" panose="020F0502020204030204" pitchFamily="34" charset="0"/>
                        </a:rPr>
                        <a:t>  Diabetes</a:t>
                      </a:r>
                      <a:endParaRPr lang="en-GR" sz="28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51991" marR="51991" marT="0" marB="0" anchor="ctr"/>
                </a:tc>
                <a:tc>
                  <a:txBody>
                    <a:bodyPr/>
                    <a:lstStyle/>
                    <a:p>
                      <a:pPr algn="ctr"/>
                      <a:r>
                        <a:rPr lang="en-US" sz="2800" kern="0">
                          <a:solidFill>
                            <a:schemeClr val="tx1"/>
                          </a:solidFill>
                          <a:effectLst/>
                          <a:latin typeface="Calibri" panose="020F0502020204030204" pitchFamily="34" charset="0"/>
                          <a:cs typeface="Calibri" panose="020F0502020204030204" pitchFamily="34" charset="0"/>
                        </a:rPr>
                        <a:t>23.4%</a:t>
                      </a:r>
                      <a:endParaRPr lang="en-GR" sz="28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51991" marR="51991" marT="0" marB="0" anchor="ctr"/>
                </a:tc>
                <a:extLst>
                  <a:ext uri="{0D108BD9-81ED-4DB2-BD59-A6C34878D82A}">
                    <a16:rowId xmlns:a16="http://schemas.microsoft.com/office/drawing/2014/main" val="2660843505"/>
                  </a:ext>
                </a:extLst>
              </a:tr>
              <a:tr h="536841">
                <a:tc>
                  <a:txBody>
                    <a:bodyPr/>
                    <a:lstStyle/>
                    <a:p>
                      <a:r>
                        <a:rPr lang="en-US" sz="2800" kern="0" dirty="0">
                          <a:solidFill>
                            <a:schemeClr val="tx1"/>
                          </a:solidFill>
                          <a:effectLst/>
                          <a:latin typeface="Calibri" panose="020F0502020204030204" pitchFamily="34" charset="0"/>
                          <a:cs typeface="Calibri" panose="020F0502020204030204" pitchFamily="34" charset="0"/>
                        </a:rPr>
                        <a:t>  Depression</a:t>
                      </a:r>
                      <a:endParaRPr lang="en-GR" sz="28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51991" marR="51991" marT="0" marB="0" anchor="ctr"/>
                </a:tc>
                <a:tc>
                  <a:txBody>
                    <a:bodyPr/>
                    <a:lstStyle/>
                    <a:p>
                      <a:pPr algn="ctr"/>
                      <a:r>
                        <a:rPr lang="en-US" sz="2800" kern="0">
                          <a:solidFill>
                            <a:schemeClr val="tx1"/>
                          </a:solidFill>
                          <a:effectLst/>
                          <a:latin typeface="Calibri" panose="020F0502020204030204" pitchFamily="34" charset="0"/>
                          <a:cs typeface="Calibri" panose="020F0502020204030204" pitchFamily="34" charset="0"/>
                        </a:rPr>
                        <a:t>18%</a:t>
                      </a:r>
                      <a:endParaRPr lang="en-GR" sz="2800" kern="1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51991" marR="51991" marT="0" marB="0" anchor="ctr"/>
                </a:tc>
                <a:extLst>
                  <a:ext uri="{0D108BD9-81ED-4DB2-BD59-A6C34878D82A}">
                    <a16:rowId xmlns:a16="http://schemas.microsoft.com/office/drawing/2014/main" val="604296522"/>
                  </a:ext>
                </a:extLst>
              </a:tr>
              <a:tr h="536841">
                <a:tc>
                  <a:txBody>
                    <a:bodyPr/>
                    <a:lstStyle/>
                    <a:p>
                      <a:r>
                        <a:rPr lang="en-US" sz="2800" kern="0" dirty="0">
                          <a:solidFill>
                            <a:schemeClr val="tx1"/>
                          </a:solidFill>
                          <a:effectLst/>
                          <a:latin typeface="Calibri" panose="020F0502020204030204" pitchFamily="34" charset="0"/>
                          <a:cs typeface="Calibri" panose="020F0502020204030204" pitchFamily="34" charset="0"/>
                        </a:rPr>
                        <a:t>  Hypothyroidism</a:t>
                      </a:r>
                      <a:endParaRPr lang="en-GR" sz="28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51991" marR="51991" marT="0" marB="0" anchor="ctr"/>
                </a:tc>
                <a:tc>
                  <a:txBody>
                    <a:bodyPr/>
                    <a:lstStyle/>
                    <a:p>
                      <a:pPr algn="ctr"/>
                      <a:r>
                        <a:rPr lang="en-US" sz="2800" kern="0" dirty="0">
                          <a:solidFill>
                            <a:schemeClr val="tx1"/>
                          </a:solidFill>
                          <a:effectLst/>
                          <a:latin typeface="Calibri" panose="020F0502020204030204" pitchFamily="34" charset="0"/>
                          <a:cs typeface="Calibri" panose="020F0502020204030204" pitchFamily="34" charset="0"/>
                        </a:rPr>
                        <a:t>21.9%</a:t>
                      </a:r>
                      <a:endParaRPr lang="en-GR" sz="28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51991" marR="51991" marT="0" marB="0" anchor="ctr"/>
                </a:tc>
                <a:extLst>
                  <a:ext uri="{0D108BD9-81ED-4DB2-BD59-A6C34878D82A}">
                    <a16:rowId xmlns:a16="http://schemas.microsoft.com/office/drawing/2014/main" val="1700438802"/>
                  </a:ext>
                </a:extLst>
              </a:tr>
              <a:tr h="4049547">
                <a:tc>
                  <a:txBody>
                    <a:bodyPr/>
                    <a:lstStyle/>
                    <a:p>
                      <a:endParaRPr lang="en-US" sz="1000" kern="0" dirty="0">
                        <a:solidFill>
                          <a:schemeClr val="tx1"/>
                        </a:solidFill>
                        <a:effectLst/>
                        <a:latin typeface="Calibri" panose="020F0502020204030204" pitchFamily="34" charset="0"/>
                        <a:cs typeface="Calibri" panose="020F0502020204030204" pitchFamily="34" charset="0"/>
                      </a:endParaRPr>
                    </a:p>
                    <a:p>
                      <a:r>
                        <a:rPr lang="en-US" sz="2800" kern="0" dirty="0">
                          <a:solidFill>
                            <a:schemeClr val="tx1"/>
                          </a:solidFill>
                          <a:effectLst/>
                          <a:latin typeface="Calibri" panose="020F0502020204030204" pitchFamily="34" charset="0"/>
                          <a:cs typeface="Calibri" panose="020F0502020204030204" pitchFamily="34" charset="0"/>
                        </a:rPr>
                        <a:t>  ESS (Sleepiness)</a:t>
                      </a:r>
                      <a:endParaRPr lang="el-GR" sz="2800" kern="0" dirty="0">
                        <a:solidFill>
                          <a:schemeClr val="tx1"/>
                        </a:solidFill>
                        <a:effectLst/>
                        <a:latin typeface="Calibri" panose="020F0502020204030204" pitchFamily="34" charset="0"/>
                        <a:cs typeface="Calibri" panose="020F0502020204030204" pitchFamily="34" charset="0"/>
                      </a:endParaRPr>
                    </a:p>
                    <a:p>
                      <a:endParaRPr lang="en-US" sz="2800" kern="0" dirty="0">
                        <a:solidFill>
                          <a:schemeClr val="tx1"/>
                        </a:solidFill>
                        <a:effectLst/>
                        <a:latin typeface="Calibri" panose="020F0502020204030204" pitchFamily="34" charset="0"/>
                        <a:cs typeface="Calibri" panose="020F0502020204030204" pitchFamily="34" charset="0"/>
                      </a:endParaRPr>
                    </a:p>
                    <a:p>
                      <a:r>
                        <a:rPr lang="en-US" sz="2800" b="0" kern="0" dirty="0">
                          <a:solidFill>
                            <a:schemeClr val="tx1"/>
                          </a:solidFill>
                          <a:effectLst/>
                          <a:latin typeface="Calibri" panose="020F0502020204030204" pitchFamily="34" charset="0"/>
                          <a:cs typeface="Calibri" panose="020F0502020204030204" pitchFamily="34" charset="0"/>
                        </a:rPr>
                        <a:t>  ≤10: No</a:t>
                      </a:r>
                      <a:endParaRPr lang="el-GR" sz="2800" b="0" kern="0" dirty="0">
                        <a:solidFill>
                          <a:schemeClr val="tx1"/>
                        </a:solidFill>
                        <a:effectLst/>
                        <a:latin typeface="Calibri" panose="020F0502020204030204" pitchFamily="34" charset="0"/>
                        <a:cs typeface="Calibri" panose="020F0502020204030204" pitchFamily="34" charset="0"/>
                      </a:endParaRPr>
                    </a:p>
                    <a:p>
                      <a:r>
                        <a:rPr lang="en-US" sz="2800" b="0" kern="0" dirty="0">
                          <a:solidFill>
                            <a:schemeClr val="tx1"/>
                          </a:solidFill>
                          <a:effectLst/>
                          <a:latin typeface="Calibri" panose="020F0502020204030204" pitchFamily="34" charset="0"/>
                          <a:cs typeface="Calibri" panose="020F0502020204030204" pitchFamily="34" charset="0"/>
                        </a:rPr>
                        <a:t> </a:t>
                      </a:r>
                    </a:p>
                    <a:p>
                      <a:r>
                        <a:rPr lang="en-US" sz="2800" b="0" kern="0" dirty="0">
                          <a:solidFill>
                            <a:schemeClr val="tx1"/>
                          </a:solidFill>
                          <a:effectLst/>
                          <a:latin typeface="Calibri" panose="020F0502020204030204" pitchFamily="34" charset="0"/>
                          <a:cs typeface="Calibri" panose="020F0502020204030204" pitchFamily="34" charset="0"/>
                        </a:rPr>
                        <a:t>  11-14: Mild</a:t>
                      </a:r>
                      <a:endParaRPr lang="el-GR" sz="2800" b="0" kern="0" dirty="0">
                        <a:solidFill>
                          <a:schemeClr val="tx1"/>
                        </a:solidFill>
                        <a:effectLst/>
                        <a:latin typeface="Calibri" panose="020F0502020204030204" pitchFamily="34" charset="0"/>
                        <a:cs typeface="Calibri" panose="020F0502020204030204" pitchFamily="34" charset="0"/>
                      </a:endParaRPr>
                    </a:p>
                    <a:p>
                      <a:endParaRPr lang="en-US" sz="2800" b="0" kern="0" dirty="0">
                        <a:solidFill>
                          <a:schemeClr val="tx1"/>
                        </a:solidFill>
                        <a:effectLst/>
                        <a:latin typeface="Calibri" panose="020F0502020204030204" pitchFamily="34" charset="0"/>
                        <a:cs typeface="Calibri" panose="020F0502020204030204" pitchFamily="34" charset="0"/>
                      </a:endParaRPr>
                    </a:p>
                    <a:p>
                      <a:r>
                        <a:rPr lang="en-US" sz="2800" b="0" kern="0" dirty="0">
                          <a:solidFill>
                            <a:schemeClr val="tx1"/>
                          </a:solidFill>
                          <a:effectLst/>
                          <a:latin typeface="Calibri" panose="020F0502020204030204" pitchFamily="34" charset="0"/>
                          <a:cs typeface="Calibri" panose="020F0502020204030204" pitchFamily="34" charset="0"/>
                        </a:rPr>
                        <a:t>  15-17: Moderate</a:t>
                      </a:r>
                      <a:endParaRPr lang="el-GR" sz="2800" b="0" kern="0" dirty="0">
                        <a:solidFill>
                          <a:schemeClr val="tx1"/>
                        </a:solidFill>
                        <a:effectLst/>
                        <a:latin typeface="Calibri" panose="020F0502020204030204" pitchFamily="34" charset="0"/>
                        <a:cs typeface="Calibri" panose="020F0502020204030204" pitchFamily="34" charset="0"/>
                      </a:endParaRPr>
                    </a:p>
                    <a:p>
                      <a:endParaRPr lang="en-US" sz="2800" b="0" kern="0" dirty="0">
                        <a:solidFill>
                          <a:schemeClr val="tx1"/>
                        </a:solidFill>
                        <a:effectLst/>
                        <a:latin typeface="Calibri" panose="020F0502020204030204" pitchFamily="34" charset="0"/>
                        <a:cs typeface="Calibri" panose="020F0502020204030204" pitchFamily="34" charset="0"/>
                      </a:endParaRPr>
                    </a:p>
                    <a:p>
                      <a:r>
                        <a:rPr lang="en-US" sz="2800" b="0" kern="0" dirty="0">
                          <a:solidFill>
                            <a:schemeClr val="tx1"/>
                          </a:solidFill>
                          <a:effectLst/>
                          <a:latin typeface="Calibri" panose="020F0502020204030204" pitchFamily="34" charset="0"/>
                          <a:cs typeface="Calibri" panose="020F0502020204030204" pitchFamily="34" charset="0"/>
                        </a:rPr>
                        <a:t>  18-24: Severe</a:t>
                      </a:r>
                    </a:p>
                    <a:p>
                      <a:endParaRPr lang="en-GR" sz="1000" b="0" kern="100" dirty="0">
                        <a:solidFill>
                          <a:srgbClr val="000000"/>
                        </a:solidFill>
                        <a:effectLst/>
                        <a:latin typeface="Calibri" panose="020F0502020204030204" pitchFamily="34" charset="0"/>
                        <a:cs typeface="Calibri" panose="020F0502020204030204" pitchFamily="34" charset="0"/>
                      </a:endParaRPr>
                    </a:p>
                  </a:txBody>
                  <a:tcPr marL="51991" marR="51991" marT="0" marB="0" anchor="ctr"/>
                </a:tc>
                <a:tc>
                  <a:txBody>
                    <a:bodyPr/>
                    <a:lstStyle/>
                    <a:p>
                      <a:pPr algn="ctr"/>
                      <a:endParaRPr lang="en-US" sz="2800" kern="0" dirty="0">
                        <a:solidFill>
                          <a:schemeClr val="tx1"/>
                        </a:solidFill>
                        <a:effectLst/>
                        <a:latin typeface="Calibri" panose="020F0502020204030204" pitchFamily="34" charset="0"/>
                        <a:cs typeface="Calibri" panose="020F0502020204030204" pitchFamily="34" charset="0"/>
                      </a:endParaRPr>
                    </a:p>
                    <a:p>
                      <a:pPr algn="ctr"/>
                      <a:endParaRPr lang="en-US" sz="2800" kern="0" dirty="0">
                        <a:solidFill>
                          <a:schemeClr val="tx1"/>
                        </a:solidFill>
                        <a:effectLst/>
                        <a:latin typeface="Calibri" panose="020F0502020204030204" pitchFamily="34" charset="0"/>
                        <a:cs typeface="Calibri" panose="020F0502020204030204" pitchFamily="34" charset="0"/>
                      </a:endParaRPr>
                    </a:p>
                    <a:p>
                      <a:pPr algn="ctr"/>
                      <a:r>
                        <a:rPr lang="en-US" sz="2800" kern="0" dirty="0">
                          <a:solidFill>
                            <a:schemeClr val="tx1"/>
                          </a:solidFill>
                          <a:effectLst/>
                          <a:latin typeface="Calibri" panose="020F0502020204030204" pitchFamily="34" charset="0"/>
                          <a:cs typeface="Calibri" panose="020F0502020204030204" pitchFamily="34" charset="0"/>
                        </a:rPr>
                        <a:t>62.4%</a:t>
                      </a:r>
                      <a:endParaRPr lang="el-GR" sz="2800" kern="0" dirty="0">
                        <a:solidFill>
                          <a:schemeClr val="tx1"/>
                        </a:solidFill>
                        <a:effectLst/>
                        <a:latin typeface="Calibri" panose="020F0502020204030204" pitchFamily="34" charset="0"/>
                        <a:cs typeface="Calibri" panose="020F0502020204030204" pitchFamily="34" charset="0"/>
                      </a:endParaRPr>
                    </a:p>
                    <a:p>
                      <a:pPr algn="ctr"/>
                      <a:endParaRPr lang="en-US" sz="2800" kern="0" dirty="0">
                        <a:solidFill>
                          <a:schemeClr val="tx1"/>
                        </a:solidFill>
                        <a:effectLst/>
                        <a:latin typeface="Calibri" panose="020F0502020204030204" pitchFamily="34" charset="0"/>
                        <a:cs typeface="Calibri" panose="020F0502020204030204" pitchFamily="34" charset="0"/>
                      </a:endParaRPr>
                    </a:p>
                    <a:p>
                      <a:pPr algn="ctr"/>
                      <a:r>
                        <a:rPr lang="en-US" sz="2800" kern="0" dirty="0">
                          <a:solidFill>
                            <a:schemeClr val="tx1"/>
                          </a:solidFill>
                          <a:effectLst/>
                          <a:latin typeface="Calibri" panose="020F0502020204030204" pitchFamily="34" charset="0"/>
                          <a:cs typeface="Calibri" panose="020F0502020204030204" pitchFamily="34" charset="0"/>
                        </a:rPr>
                        <a:t>19.2%</a:t>
                      </a:r>
                      <a:endParaRPr lang="el-GR" sz="2800" kern="0" dirty="0">
                        <a:solidFill>
                          <a:schemeClr val="tx1"/>
                        </a:solidFill>
                        <a:effectLst/>
                        <a:latin typeface="Calibri" panose="020F0502020204030204" pitchFamily="34" charset="0"/>
                        <a:cs typeface="Calibri" panose="020F0502020204030204" pitchFamily="34" charset="0"/>
                      </a:endParaRPr>
                    </a:p>
                    <a:p>
                      <a:pPr algn="ctr"/>
                      <a:endParaRPr lang="en-US" sz="2800" kern="0" dirty="0">
                        <a:solidFill>
                          <a:schemeClr val="tx1"/>
                        </a:solidFill>
                        <a:effectLst/>
                        <a:latin typeface="Calibri" panose="020F0502020204030204" pitchFamily="34" charset="0"/>
                        <a:cs typeface="Calibri" panose="020F0502020204030204" pitchFamily="34" charset="0"/>
                      </a:endParaRPr>
                    </a:p>
                    <a:p>
                      <a:pPr algn="ctr"/>
                      <a:r>
                        <a:rPr lang="en-US" sz="2800" kern="0" dirty="0">
                          <a:solidFill>
                            <a:schemeClr val="tx1"/>
                          </a:solidFill>
                          <a:effectLst/>
                          <a:latin typeface="Calibri" panose="020F0502020204030204" pitchFamily="34" charset="0"/>
                          <a:cs typeface="Calibri" panose="020F0502020204030204" pitchFamily="34" charset="0"/>
                        </a:rPr>
                        <a:t>12.6%</a:t>
                      </a:r>
                      <a:endParaRPr lang="el-GR" sz="2800" kern="0" dirty="0">
                        <a:solidFill>
                          <a:schemeClr val="tx1"/>
                        </a:solidFill>
                        <a:effectLst/>
                        <a:latin typeface="Calibri" panose="020F0502020204030204" pitchFamily="34" charset="0"/>
                        <a:cs typeface="Calibri" panose="020F0502020204030204" pitchFamily="34" charset="0"/>
                      </a:endParaRPr>
                    </a:p>
                    <a:p>
                      <a:pPr algn="ctr"/>
                      <a:endParaRPr lang="en-US" sz="2800" kern="0" dirty="0">
                        <a:solidFill>
                          <a:schemeClr val="tx1"/>
                        </a:solidFill>
                        <a:effectLst/>
                        <a:latin typeface="Calibri" panose="020F0502020204030204" pitchFamily="34" charset="0"/>
                        <a:cs typeface="Calibri" panose="020F0502020204030204" pitchFamily="34" charset="0"/>
                      </a:endParaRPr>
                    </a:p>
                    <a:p>
                      <a:pPr algn="ctr"/>
                      <a:r>
                        <a:rPr lang="en-US" sz="2800" kern="0" dirty="0">
                          <a:solidFill>
                            <a:schemeClr val="tx1"/>
                          </a:solidFill>
                          <a:effectLst/>
                          <a:latin typeface="Calibri" panose="020F0502020204030204" pitchFamily="34" charset="0"/>
                          <a:cs typeface="Calibri" panose="020F0502020204030204" pitchFamily="34" charset="0"/>
                        </a:rPr>
                        <a:t>5.8%</a:t>
                      </a:r>
                      <a:endParaRPr lang="en-GR" sz="2800" kern="100" dirty="0">
                        <a:solidFill>
                          <a:srgbClr val="000000"/>
                        </a:solidFill>
                        <a:effectLst/>
                        <a:latin typeface="Calibri" panose="020F0502020204030204" pitchFamily="34" charset="0"/>
                        <a:cs typeface="Calibri" panose="020F0502020204030204" pitchFamily="34" charset="0"/>
                      </a:endParaRPr>
                    </a:p>
                  </a:txBody>
                  <a:tcPr marL="51991" marR="51991" marT="0" marB="0" anchor="ctr"/>
                </a:tc>
                <a:extLst>
                  <a:ext uri="{0D108BD9-81ED-4DB2-BD59-A6C34878D82A}">
                    <a16:rowId xmlns:a16="http://schemas.microsoft.com/office/drawing/2014/main" val="1403764112"/>
                  </a:ext>
                </a:extLst>
              </a:tr>
              <a:tr h="3215816">
                <a:tc>
                  <a:txBody>
                    <a:bodyPr/>
                    <a:lstStyle/>
                    <a:p>
                      <a:endParaRPr lang="en-US" sz="1000" kern="0" dirty="0">
                        <a:solidFill>
                          <a:schemeClr val="tx1"/>
                        </a:solidFill>
                        <a:effectLst/>
                        <a:latin typeface="Calibri" panose="020F0502020204030204" pitchFamily="34" charset="0"/>
                        <a:cs typeface="Calibri" panose="020F0502020204030204" pitchFamily="34" charset="0"/>
                      </a:endParaRPr>
                    </a:p>
                    <a:p>
                      <a:r>
                        <a:rPr lang="en-US" sz="2800" kern="0" dirty="0">
                          <a:solidFill>
                            <a:schemeClr val="tx1"/>
                          </a:solidFill>
                          <a:effectLst/>
                          <a:latin typeface="Calibri" panose="020F0502020204030204" pitchFamily="34" charset="0"/>
                          <a:cs typeface="Calibri" panose="020F0502020204030204" pitchFamily="34" charset="0"/>
                        </a:rPr>
                        <a:t>  MEQ (Chronotypes)</a:t>
                      </a:r>
                      <a:endParaRPr lang="el-GR" sz="2800" kern="0" dirty="0">
                        <a:solidFill>
                          <a:schemeClr val="tx1"/>
                        </a:solidFill>
                        <a:effectLst/>
                        <a:latin typeface="Calibri" panose="020F0502020204030204" pitchFamily="34" charset="0"/>
                        <a:cs typeface="Calibri" panose="020F0502020204030204" pitchFamily="34" charset="0"/>
                      </a:endParaRPr>
                    </a:p>
                    <a:p>
                      <a:endParaRPr lang="en-US" sz="2800" kern="0" dirty="0">
                        <a:solidFill>
                          <a:schemeClr val="tx1"/>
                        </a:solidFill>
                        <a:effectLst/>
                        <a:latin typeface="Calibri" panose="020F0502020204030204" pitchFamily="34" charset="0"/>
                        <a:cs typeface="Calibri" panose="020F0502020204030204" pitchFamily="34" charset="0"/>
                      </a:endParaRPr>
                    </a:p>
                    <a:p>
                      <a:r>
                        <a:rPr lang="en-US" sz="2800" b="0" kern="0" dirty="0">
                          <a:solidFill>
                            <a:schemeClr val="tx1"/>
                          </a:solidFill>
                          <a:effectLst/>
                          <a:latin typeface="Calibri" panose="020F0502020204030204" pitchFamily="34" charset="0"/>
                          <a:cs typeface="Calibri" panose="020F0502020204030204" pitchFamily="34" charset="0"/>
                        </a:rPr>
                        <a:t>  70-59: morning type</a:t>
                      </a:r>
                      <a:endParaRPr lang="el-GR" sz="2800" b="0" kern="0" dirty="0">
                        <a:solidFill>
                          <a:schemeClr val="tx1"/>
                        </a:solidFill>
                        <a:effectLst/>
                        <a:latin typeface="Calibri" panose="020F0502020204030204" pitchFamily="34" charset="0"/>
                        <a:cs typeface="Calibri" panose="020F0502020204030204" pitchFamily="34" charset="0"/>
                      </a:endParaRPr>
                    </a:p>
                    <a:p>
                      <a:endParaRPr lang="en-US" sz="2800" b="0" kern="0" dirty="0">
                        <a:solidFill>
                          <a:schemeClr val="tx1"/>
                        </a:solidFill>
                        <a:effectLst/>
                        <a:latin typeface="Calibri" panose="020F0502020204030204" pitchFamily="34" charset="0"/>
                        <a:cs typeface="Calibri" panose="020F0502020204030204" pitchFamily="34" charset="0"/>
                      </a:endParaRPr>
                    </a:p>
                    <a:p>
                      <a:r>
                        <a:rPr lang="en-US" sz="2800" b="0" kern="0" dirty="0">
                          <a:solidFill>
                            <a:schemeClr val="tx1"/>
                          </a:solidFill>
                          <a:effectLst/>
                          <a:latin typeface="Calibri" panose="020F0502020204030204" pitchFamily="34" charset="0"/>
                          <a:cs typeface="Calibri" panose="020F0502020204030204" pitchFamily="34" charset="0"/>
                        </a:rPr>
                        <a:t>  42-58: intermediate type</a:t>
                      </a:r>
                      <a:endParaRPr lang="el-GR" sz="2800" b="0" kern="0" dirty="0">
                        <a:solidFill>
                          <a:schemeClr val="tx1"/>
                        </a:solidFill>
                        <a:effectLst/>
                        <a:latin typeface="Calibri" panose="020F0502020204030204" pitchFamily="34" charset="0"/>
                        <a:cs typeface="Calibri" panose="020F0502020204030204" pitchFamily="34" charset="0"/>
                      </a:endParaRPr>
                    </a:p>
                    <a:p>
                      <a:endParaRPr lang="en-US" sz="2800" b="0" kern="0" dirty="0">
                        <a:solidFill>
                          <a:schemeClr val="tx1"/>
                        </a:solidFill>
                        <a:effectLst/>
                        <a:latin typeface="Calibri" panose="020F0502020204030204" pitchFamily="34" charset="0"/>
                        <a:cs typeface="Calibri" panose="020F0502020204030204" pitchFamily="34" charset="0"/>
                      </a:endParaRPr>
                    </a:p>
                    <a:p>
                      <a:r>
                        <a:rPr lang="en-US" sz="2800" b="0" kern="0" dirty="0">
                          <a:solidFill>
                            <a:schemeClr val="tx1"/>
                          </a:solidFill>
                          <a:effectLst/>
                          <a:latin typeface="Calibri" panose="020F0502020204030204" pitchFamily="34" charset="0"/>
                          <a:cs typeface="Calibri" panose="020F0502020204030204" pitchFamily="34" charset="0"/>
                        </a:rPr>
                        <a:t>  41-16: evening type</a:t>
                      </a:r>
                    </a:p>
                    <a:p>
                      <a:endParaRPr lang="en-GR" sz="1000" b="0" kern="100" dirty="0">
                        <a:solidFill>
                          <a:srgbClr val="000000"/>
                        </a:solidFill>
                        <a:effectLst/>
                        <a:latin typeface="Calibri" panose="020F0502020204030204" pitchFamily="34" charset="0"/>
                        <a:cs typeface="Calibri" panose="020F0502020204030204" pitchFamily="34" charset="0"/>
                      </a:endParaRPr>
                    </a:p>
                  </a:txBody>
                  <a:tcPr marL="51991" marR="51991" marT="0" marB="0" anchor="ctr"/>
                </a:tc>
                <a:tc>
                  <a:txBody>
                    <a:bodyPr/>
                    <a:lstStyle/>
                    <a:p>
                      <a:pPr algn="ctr"/>
                      <a:r>
                        <a:rPr lang="en-US" sz="2800" kern="0" dirty="0">
                          <a:solidFill>
                            <a:schemeClr val="tx1"/>
                          </a:solidFill>
                          <a:effectLst/>
                          <a:latin typeface="Calibri" panose="020F0502020204030204" pitchFamily="34" charset="0"/>
                          <a:cs typeface="Calibri" panose="020F0502020204030204" pitchFamily="34" charset="0"/>
                        </a:rPr>
                        <a:t> </a:t>
                      </a:r>
                      <a:endParaRPr lang="el-GR" sz="2800" kern="0" dirty="0">
                        <a:solidFill>
                          <a:schemeClr val="tx1"/>
                        </a:solidFill>
                        <a:effectLst/>
                        <a:latin typeface="Calibri" panose="020F0502020204030204" pitchFamily="34" charset="0"/>
                        <a:cs typeface="Calibri" panose="020F0502020204030204" pitchFamily="34" charset="0"/>
                      </a:endParaRPr>
                    </a:p>
                    <a:p>
                      <a:pPr algn="ctr"/>
                      <a:endParaRPr lang="en-US" sz="2800" kern="0" dirty="0">
                        <a:solidFill>
                          <a:schemeClr val="tx1"/>
                        </a:solidFill>
                        <a:effectLst/>
                        <a:latin typeface="Calibri" panose="020F0502020204030204" pitchFamily="34" charset="0"/>
                        <a:cs typeface="Calibri" panose="020F0502020204030204" pitchFamily="34" charset="0"/>
                      </a:endParaRPr>
                    </a:p>
                    <a:p>
                      <a:pPr algn="ctr"/>
                      <a:r>
                        <a:rPr lang="en-US" sz="2800" kern="0" dirty="0">
                          <a:solidFill>
                            <a:schemeClr val="tx1"/>
                          </a:solidFill>
                          <a:effectLst/>
                          <a:latin typeface="Calibri" panose="020F0502020204030204" pitchFamily="34" charset="0"/>
                          <a:cs typeface="Calibri" panose="020F0502020204030204" pitchFamily="34" charset="0"/>
                        </a:rPr>
                        <a:t>23.07%</a:t>
                      </a:r>
                      <a:endParaRPr lang="el-GR" sz="2800" kern="0" dirty="0">
                        <a:solidFill>
                          <a:schemeClr val="tx1"/>
                        </a:solidFill>
                        <a:effectLst/>
                        <a:latin typeface="Calibri" panose="020F0502020204030204" pitchFamily="34" charset="0"/>
                        <a:cs typeface="Calibri" panose="020F0502020204030204" pitchFamily="34" charset="0"/>
                      </a:endParaRPr>
                    </a:p>
                    <a:p>
                      <a:pPr algn="ctr"/>
                      <a:endParaRPr lang="en-US" sz="2800" kern="0" dirty="0">
                        <a:solidFill>
                          <a:schemeClr val="tx1"/>
                        </a:solidFill>
                        <a:effectLst/>
                        <a:latin typeface="Calibri" panose="020F0502020204030204" pitchFamily="34" charset="0"/>
                        <a:cs typeface="Calibri" panose="020F0502020204030204" pitchFamily="34" charset="0"/>
                      </a:endParaRPr>
                    </a:p>
                    <a:p>
                      <a:pPr algn="ctr"/>
                      <a:r>
                        <a:rPr lang="en-US" sz="2800" kern="0" dirty="0">
                          <a:solidFill>
                            <a:schemeClr val="tx1"/>
                          </a:solidFill>
                          <a:effectLst/>
                          <a:latin typeface="Calibri" panose="020F0502020204030204" pitchFamily="34" charset="0"/>
                          <a:cs typeface="Calibri" panose="020F0502020204030204" pitchFamily="34" charset="0"/>
                        </a:rPr>
                        <a:t>68.13%</a:t>
                      </a:r>
                      <a:endParaRPr lang="el-GR" sz="2800" kern="0" dirty="0">
                        <a:solidFill>
                          <a:schemeClr val="tx1"/>
                        </a:solidFill>
                        <a:effectLst/>
                        <a:latin typeface="Calibri" panose="020F0502020204030204" pitchFamily="34" charset="0"/>
                        <a:cs typeface="Calibri" panose="020F0502020204030204" pitchFamily="34" charset="0"/>
                      </a:endParaRPr>
                    </a:p>
                    <a:p>
                      <a:pPr algn="ctr"/>
                      <a:endParaRPr lang="en-US" sz="2800" kern="0" dirty="0">
                        <a:solidFill>
                          <a:schemeClr val="tx1"/>
                        </a:solidFill>
                        <a:effectLst/>
                        <a:latin typeface="Calibri" panose="020F0502020204030204" pitchFamily="34" charset="0"/>
                        <a:cs typeface="Calibri" panose="020F0502020204030204" pitchFamily="34" charset="0"/>
                      </a:endParaRPr>
                    </a:p>
                    <a:p>
                      <a:pPr algn="ctr"/>
                      <a:r>
                        <a:rPr lang="en-US" sz="2800" kern="0" dirty="0">
                          <a:solidFill>
                            <a:schemeClr val="tx1"/>
                          </a:solidFill>
                          <a:effectLst/>
                          <a:latin typeface="Calibri" panose="020F0502020204030204" pitchFamily="34" charset="0"/>
                          <a:cs typeface="Calibri" panose="020F0502020204030204" pitchFamily="34" charset="0"/>
                        </a:rPr>
                        <a:t>8.8%</a:t>
                      </a:r>
                      <a:endParaRPr lang="en-GR" sz="2800" kern="100" dirty="0">
                        <a:solidFill>
                          <a:srgbClr val="000000"/>
                        </a:solidFill>
                        <a:effectLst/>
                        <a:latin typeface="Calibri" panose="020F0502020204030204" pitchFamily="34" charset="0"/>
                        <a:cs typeface="Calibri" panose="020F0502020204030204" pitchFamily="34" charset="0"/>
                      </a:endParaRPr>
                    </a:p>
                  </a:txBody>
                  <a:tcPr marL="51991" marR="51991" marT="0" marB="0" anchor="ctr"/>
                </a:tc>
                <a:extLst>
                  <a:ext uri="{0D108BD9-81ED-4DB2-BD59-A6C34878D82A}">
                    <a16:rowId xmlns:a16="http://schemas.microsoft.com/office/drawing/2014/main" val="71424283"/>
                  </a:ext>
                </a:extLst>
              </a:tr>
              <a:tr h="536841">
                <a:tc>
                  <a:txBody>
                    <a:bodyPr/>
                    <a:lstStyle/>
                    <a:p>
                      <a:r>
                        <a:rPr lang="en-US" sz="2800" kern="0" dirty="0">
                          <a:solidFill>
                            <a:schemeClr val="tx1"/>
                          </a:solidFill>
                          <a:effectLst/>
                          <a:latin typeface="Calibri" panose="020F0502020204030204" pitchFamily="34" charset="0"/>
                          <a:cs typeface="Calibri" panose="020F0502020204030204" pitchFamily="34" charset="0"/>
                        </a:rPr>
                        <a:t>  AHI (≥</a:t>
                      </a:r>
                      <a:r>
                        <a:rPr lang="el-GR" sz="2800" kern="0" dirty="0">
                          <a:solidFill>
                            <a:schemeClr val="tx1"/>
                          </a:solidFill>
                          <a:effectLst/>
                          <a:latin typeface="Calibri" panose="020F0502020204030204" pitchFamily="34" charset="0"/>
                          <a:cs typeface="Calibri" panose="020F0502020204030204" pitchFamily="34" charset="0"/>
                        </a:rPr>
                        <a:t>5</a:t>
                      </a:r>
                      <a:r>
                        <a:rPr lang="en-US" sz="2800" kern="0" dirty="0">
                          <a:solidFill>
                            <a:schemeClr val="tx1"/>
                          </a:solidFill>
                          <a:effectLst/>
                          <a:latin typeface="Calibri" panose="020F0502020204030204" pitchFamily="34" charset="0"/>
                          <a:cs typeface="Calibri" panose="020F0502020204030204" pitchFamily="34" charset="0"/>
                        </a:rPr>
                        <a:t>)</a:t>
                      </a:r>
                      <a:endParaRPr lang="en-GR" sz="28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51991" marR="51991" marT="0" marB="0" anchor="ctr"/>
                </a:tc>
                <a:tc>
                  <a:txBody>
                    <a:bodyPr/>
                    <a:lstStyle/>
                    <a:p>
                      <a:pPr algn="ctr"/>
                      <a:r>
                        <a:rPr lang="en-US" sz="2800" kern="0">
                          <a:solidFill>
                            <a:schemeClr val="tx1"/>
                          </a:solidFill>
                          <a:effectLst/>
                          <a:latin typeface="Calibri" panose="020F0502020204030204" pitchFamily="34" charset="0"/>
                          <a:cs typeface="Calibri" panose="020F0502020204030204" pitchFamily="34" charset="0"/>
                        </a:rPr>
                        <a:t>100%</a:t>
                      </a:r>
                      <a:endParaRPr lang="en-GR" sz="28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51991" marR="51991" marT="0" marB="0" anchor="ctr"/>
                </a:tc>
                <a:extLst>
                  <a:ext uri="{0D108BD9-81ED-4DB2-BD59-A6C34878D82A}">
                    <a16:rowId xmlns:a16="http://schemas.microsoft.com/office/drawing/2014/main" val="3232433617"/>
                  </a:ext>
                </a:extLst>
              </a:tr>
              <a:tr h="536841">
                <a:tc>
                  <a:txBody>
                    <a:bodyPr/>
                    <a:lstStyle/>
                    <a:p>
                      <a:r>
                        <a:rPr lang="en-US" sz="2800" kern="0" dirty="0">
                          <a:solidFill>
                            <a:schemeClr val="tx1"/>
                          </a:solidFill>
                          <a:effectLst/>
                          <a:latin typeface="Calibri" panose="020F0502020204030204" pitchFamily="34" charset="0"/>
                          <a:cs typeface="Calibri" panose="020F0502020204030204" pitchFamily="34" charset="0"/>
                        </a:rPr>
                        <a:t>  FSS (&gt;2.3)</a:t>
                      </a:r>
                      <a:endParaRPr lang="en-GR" sz="28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51991" marR="51991" marT="0" marB="0" anchor="ctr"/>
                </a:tc>
                <a:tc>
                  <a:txBody>
                    <a:bodyPr/>
                    <a:lstStyle/>
                    <a:p>
                      <a:pPr algn="ctr"/>
                      <a:r>
                        <a:rPr lang="en-US" sz="2800" kern="0">
                          <a:solidFill>
                            <a:schemeClr val="tx1"/>
                          </a:solidFill>
                          <a:effectLst/>
                          <a:latin typeface="Calibri" panose="020F0502020204030204" pitchFamily="34" charset="0"/>
                          <a:cs typeface="Calibri" panose="020F0502020204030204" pitchFamily="34" charset="0"/>
                        </a:rPr>
                        <a:t>82.4%</a:t>
                      </a:r>
                      <a:endParaRPr lang="en-GR" sz="28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51991" marR="51991" marT="0" marB="0" anchor="ctr"/>
                </a:tc>
                <a:extLst>
                  <a:ext uri="{0D108BD9-81ED-4DB2-BD59-A6C34878D82A}">
                    <a16:rowId xmlns:a16="http://schemas.microsoft.com/office/drawing/2014/main" val="1522503610"/>
                  </a:ext>
                </a:extLst>
              </a:tr>
              <a:tr h="536841">
                <a:tc>
                  <a:txBody>
                    <a:bodyPr/>
                    <a:lstStyle/>
                    <a:p>
                      <a:r>
                        <a:rPr lang="en-US" sz="2800" kern="0" dirty="0">
                          <a:solidFill>
                            <a:schemeClr val="tx1"/>
                          </a:solidFill>
                          <a:effectLst/>
                          <a:latin typeface="Calibri" panose="020F0502020204030204" pitchFamily="34" charset="0"/>
                          <a:cs typeface="Calibri" panose="020F0502020204030204" pitchFamily="34" charset="0"/>
                        </a:rPr>
                        <a:t>  HADS-A&gt;7</a:t>
                      </a:r>
                      <a:endParaRPr lang="en-GR" sz="28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51991" marR="51991" marT="0" marB="0" anchor="ctr"/>
                </a:tc>
                <a:tc>
                  <a:txBody>
                    <a:bodyPr/>
                    <a:lstStyle/>
                    <a:p>
                      <a:pPr algn="ctr"/>
                      <a:r>
                        <a:rPr lang="en-US" sz="2800" kern="0" dirty="0">
                          <a:solidFill>
                            <a:schemeClr val="tx1"/>
                          </a:solidFill>
                          <a:effectLst/>
                          <a:latin typeface="Calibri" panose="020F0502020204030204" pitchFamily="34" charset="0"/>
                          <a:cs typeface="Calibri" panose="020F0502020204030204" pitchFamily="34" charset="0"/>
                        </a:rPr>
                        <a:t>30.7%</a:t>
                      </a:r>
                      <a:endParaRPr lang="en-GR" sz="28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51991" marR="51991" marT="0" marB="0" anchor="ctr"/>
                </a:tc>
                <a:extLst>
                  <a:ext uri="{0D108BD9-81ED-4DB2-BD59-A6C34878D82A}">
                    <a16:rowId xmlns:a16="http://schemas.microsoft.com/office/drawing/2014/main" val="2654853068"/>
                  </a:ext>
                </a:extLst>
              </a:tr>
              <a:tr h="536841">
                <a:tc>
                  <a:txBody>
                    <a:bodyPr/>
                    <a:lstStyle/>
                    <a:p>
                      <a:r>
                        <a:rPr lang="en-US" sz="2800" kern="0" dirty="0">
                          <a:solidFill>
                            <a:schemeClr val="tx1"/>
                          </a:solidFill>
                          <a:effectLst/>
                          <a:latin typeface="Calibri" panose="020F0502020204030204" pitchFamily="34" charset="0"/>
                          <a:cs typeface="Calibri" panose="020F0502020204030204" pitchFamily="34" charset="0"/>
                        </a:rPr>
                        <a:t>  HADS-D&gt;7</a:t>
                      </a:r>
                      <a:endParaRPr lang="en-GR" sz="28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51991" marR="51991" marT="0" marB="0" anchor="ctr"/>
                </a:tc>
                <a:tc>
                  <a:txBody>
                    <a:bodyPr/>
                    <a:lstStyle/>
                    <a:p>
                      <a:pPr algn="ctr"/>
                      <a:r>
                        <a:rPr lang="en-US" sz="2800" kern="0" dirty="0">
                          <a:solidFill>
                            <a:schemeClr val="tx1"/>
                          </a:solidFill>
                          <a:effectLst/>
                          <a:latin typeface="Calibri" panose="020F0502020204030204" pitchFamily="34" charset="0"/>
                          <a:cs typeface="Calibri" panose="020F0502020204030204" pitchFamily="34" charset="0"/>
                        </a:rPr>
                        <a:t>34.06%</a:t>
                      </a:r>
                      <a:endParaRPr lang="en-GR" sz="28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51991" marR="51991" marT="0" marB="0" anchor="ctr"/>
                </a:tc>
                <a:extLst>
                  <a:ext uri="{0D108BD9-81ED-4DB2-BD59-A6C34878D82A}">
                    <a16:rowId xmlns:a16="http://schemas.microsoft.com/office/drawing/2014/main" val="3854488630"/>
                  </a:ext>
                </a:extLst>
              </a:tr>
            </a:tbl>
          </a:graphicData>
        </a:graphic>
      </p:graphicFrame>
      <p:sp>
        <p:nvSpPr>
          <p:cNvPr id="5" name="TextBox 4">
            <a:extLst>
              <a:ext uri="{FF2B5EF4-FFF2-40B4-BE49-F238E27FC236}">
                <a16:creationId xmlns:a16="http://schemas.microsoft.com/office/drawing/2014/main" id="{E80EDF3F-C078-2E94-9AC6-B734C916ED81}"/>
              </a:ext>
            </a:extLst>
          </p:cNvPr>
          <p:cNvSpPr txBox="1"/>
          <p:nvPr/>
        </p:nvSpPr>
        <p:spPr>
          <a:xfrm>
            <a:off x="18383204" y="38513560"/>
            <a:ext cx="13155832" cy="1877437"/>
          </a:xfrm>
          <a:prstGeom prst="rect">
            <a:avLst/>
          </a:prstGeom>
          <a:noFill/>
        </p:spPr>
        <p:txBody>
          <a:bodyPr wrap="square" rtlCol="0">
            <a:spAutoFit/>
          </a:bodyPr>
          <a:lstStyle/>
          <a:p>
            <a:r>
              <a:rPr lang="en-GB" sz="2000" dirty="0">
                <a:solidFill>
                  <a:srgbClr val="000000"/>
                </a:solidFill>
                <a:latin typeface="-webkit-standard"/>
              </a:rPr>
              <a:t>A</a:t>
            </a:r>
            <a:r>
              <a:rPr lang="en-GB" sz="2000" b="0" i="0" u="none" strike="noStrike" dirty="0">
                <a:solidFill>
                  <a:srgbClr val="000000"/>
                </a:solidFill>
                <a:effectLst/>
                <a:latin typeface="-webkit-standard"/>
              </a:rPr>
              <a:t>bbreviations</a:t>
            </a:r>
            <a:endParaRPr lang="el-GR" sz="20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US" sz="2000" kern="100" dirty="0">
                <a:effectLst/>
                <a:latin typeface="Calibri" panose="020F0502020204030204" pitchFamily="34" charset="0"/>
                <a:ea typeface="Calibri" panose="020F0502020204030204" pitchFamily="34" charset="0"/>
                <a:cs typeface="Times New Roman" panose="02020603050405020304" pitchFamily="18" charset="0"/>
              </a:rPr>
              <a:t>AHI: Apnea-Hypopnea Index, BMI: Body Mass Index, Cardiac comorbidities: Coronary artery disease/ Atrial fibrillation and other arrhythmia/ Severe Vascular Disease, ESS: Epworth Sleepiness Scale, FSS: Fatigue Severity Scale, HADS: Hospital Anxiety and Depression Scale, -A: Anxiety, -D: Depression, MEQ: </a:t>
            </a:r>
            <a:r>
              <a:rPr lang="en-US" sz="2000" kern="100" dirty="0" err="1">
                <a:effectLst/>
                <a:latin typeface="Calibri" panose="020F0502020204030204" pitchFamily="34" charset="0"/>
                <a:ea typeface="Calibri" panose="020F0502020204030204" pitchFamily="34" charset="0"/>
                <a:cs typeface="Times New Roman" panose="02020603050405020304" pitchFamily="18" charset="0"/>
              </a:rPr>
              <a:t>Morningness-Eveningness</a:t>
            </a: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 Questionnaire, SD: Standard Deviation</a:t>
            </a:r>
            <a:endParaRPr lang="en-GR" sz="20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endParaRPr lang="en-GR"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GR" dirty="0"/>
          </a:p>
        </p:txBody>
      </p:sp>
      <p:sp>
        <p:nvSpPr>
          <p:cNvPr id="6" name="TextBox 5">
            <a:extLst>
              <a:ext uri="{FF2B5EF4-FFF2-40B4-BE49-F238E27FC236}">
                <a16:creationId xmlns:a16="http://schemas.microsoft.com/office/drawing/2014/main" id="{1AE03469-CDB0-11C8-B863-135FFD7B9245}"/>
              </a:ext>
            </a:extLst>
          </p:cNvPr>
          <p:cNvSpPr txBox="1"/>
          <p:nvPr/>
        </p:nvSpPr>
        <p:spPr>
          <a:xfrm>
            <a:off x="1135357" y="38939382"/>
            <a:ext cx="8098046" cy="1477328"/>
          </a:xfrm>
          <a:prstGeom prst="rect">
            <a:avLst/>
          </a:prstGeom>
          <a:noFill/>
        </p:spPr>
        <p:txBody>
          <a:bodyPr wrap="square" rtlCol="0">
            <a:spAutoFit/>
          </a:bodyPr>
          <a:lstStyle/>
          <a:p>
            <a:r>
              <a:rPr lang="en-US" sz="3600" b="1" kern="100" dirty="0">
                <a:effectLst/>
                <a:latin typeface="Calibri" panose="020F0502020204030204" pitchFamily="34" charset="0"/>
                <a:ea typeface="Calibri" panose="020F0502020204030204" pitchFamily="34" charset="0"/>
                <a:cs typeface="Times New Roman" panose="02020603050405020304" pitchFamily="18" charset="0"/>
              </a:rPr>
              <a:t>Table 1. Population characteristics during their first appointment</a:t>
            </a:r>
            <a:endParaRPr lang="en-GR" sz="36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GR" dirty="0"/>
          </a:p>
        </p:txBody>
      </p:sp>
      <p:graphicFrame>
        <p:nvGraphicFramePr>
          <p:cNvPr id="7" name="Table 6">
            <a:extLst>
              <a:ext uri="{FF2B5EF4-FFF2-40B4-BE49-F238E27FC236}">
                <a16:creationId xmlns:a16="http://schemas.microsoft.com/office/drawing/2014/main" id="{6C749DA8-2B7C-9F7C-0AF6-724492D3A191}"/>
              </a:ext>
            </a:extLst>
          </p:cNvPr>
          <p:cNvGraphicFramePr>
            <a:graphicFrameLocks noGrp="1"/>
          </p:cNvGraphicFramePr>
          <p:nvPr>
            <p:extLst>
              <p:ext uri="{D42A27DB-BD31-4B8C-83A1-F6EECF244321}">
                <p14:modId xmlns:p14="http://schemas.microsoft.com/office/powerpoint/2010/main" val="3686376750"/>
              </p:ext>
            </p:extLst>
          </p:nvPr>
        </p:nvGraphicFramePr>
        <p:xfrm>
          <a:off x="18465992" y="32057546"/>
          <a:ext cx="12419614" cy="5841697"/>
        </p:xfrm>
        <a:graphic>
          <a:graphicData uri="http://schemas.openxmlformats.org/drawingml/2006/table">
            <a:tbl>
              <a:tblPr firstRow="1" firstCol="1" bandRow="1">
                <a:tableStyleId>{6E25E649-3F16-4E02-A733-19D2CDBF48F0}</a:tableStyleId>
              </a:tblPr>
              <a:tblGrid>
                <a:gridCol w="3226237">
                  <a:extLst>
                    <a:ext uri="{9D8B030D-6E8A-4147-A177-3AD203B41FA5}">
                      <a16:colId xmlns:a16="http://schemas.microsoft.com/office/drawing/2014/main" val="1299253385"/>
                    </a:ext>
                  </a:extLst>
                </a:gridCol>
                <a:gridCol w="3282570">
                  <a:extLst>
                    <a:ext uri="{9D8B030D-6E8A-4147-A177-3AD203B41FA5}">
                      <a16:colId xmlns:a16="http://schemas.microsoft.com/office/drawing/2014/main" val="2131252594"/>
                    </a:ext>
                  </a:extLst>
                </a:gridCol>
                <a:gridCol w="2783538">
                  <a:extLst>
                    <a:ext uri="{9D8B030D-6E8A-4147-A177-3AD203B41FA5}">
                      <a16:colId xmlns:a16="http://schemas.microsoft.com/office/drawing/2014/main" val="3935796513"/>
                    </a:ext>
                  </a:extLst>
                </a:gridCol>
                <a:gridCol w="3127269">
                  <a:extLst>
                    <a:ext uri="{9D8B030D-6E8A-4147-A177-3AD203B41FA5}">
                      <a16:colId xmlns:a16="http://schemas.microsoft.com/office/drawing/2014/main" val="3337172488"/>
                    </a:ext>
                  </a:extLst>
                </a:gridCol>
              </a:tblGrid>
              <a:tr h="1087497">
                <a:tc>
                  <a:txBody>
                    <a:bodyPr/>
                    <a:lstStyle/>
                    <a:p>
                      <a:pPr algn="ctr"/>
                      <a:r>
                        <a:rPr lang="en-US" sz="3200" kern="0" dirty="0">
                          <a:effectLst/>
                          <a:latin typeface="Calibri" panose="020F0502020204030204" pitchFamily="34" charset="0"/>
                          <a:cs typeface="Calibri" panose="020F0502020204030204" pitchFamily="34" charset="0"/>
                        </a:rPr>
                        <a:t>Variable</a:t>
                      </a:r>
                      <a:endParaRPr lang="en-GR" sz="32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rgbClr val="314363"/>
                    </a:solidFill>
                  </a:tcPr>
                </a:tc>
                <a:tc>
                  <a:txBody>
                    <a:bodyPr/>
                    <a:lstStyle/>
                    <a:p>
                      <a:pPr algn="ctr"/>
                      <a:r>
                        <a:rPr lang="en-US" sz="3200" kern="0" dirty="0">
                          <a:effectLst/>
                          <a:latin typeface="Calibri" panose="020F0502020204030204" pitchFamily="34" charset="0"/>
                          <a:cs typeface="Calibri" panose="020F0502020204030204" pitchFamily="34" charset="0"/>
                        </a:rPr>
                        <a:t>First appointment</a:t>
                      </a:r>
                      <a:endParaRPr lang="en-GR" sz="32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rgbClr val="314363"/>
                    </a:solidFill>
                  </a:tcPr>
                </a:tc>
                <a:tc>
                  <a:txBody>
                    <a:bodyPr/>
                    <a:lstStyle/>
                    <a:p>
                      <a:pPr algn="ctr"/>
                      <a:r>
                        <a:rPr lang="en-US" sz="3200" kern="0" dirty="0">
                          <a:effectLst/>
                          <a:latin typeface="Calibri" panose="020F0502020204030204" pitchFamily="34" charset="0"/>
                          <a:cs typeface="Calibri" panose="020F0502020204030204" pitchFamily="34" charset="0"/>
                        </a:rPr>
                        <a:t>3 months later</a:t>
                      </a:r>
                      <a:endParaRPr lang="en-GR" sz="32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rgbClr val="314363"/>
                    </a:solidFill>
                  </a:tcPr>
                </a:tc>
                <a:tc>
                  <a:txBody>
                    <a:bodyPr/>
                    <a:lstStyle/>
                    <a:p>
                      <a:pPr algn="ctr"/>
                      <a:r>
                        <a:rPr lang="en-US" sz="3200" kern="0" dirty="0">
                          <a:effectLst/>
                          <a:latin typeface="Calibri" panose="020F0502020204030204" pitchFamily="34" charset="0"/>
                          <a:cs typeface="Calibri" panose="020F0502020204030204" pitchFamily="34" charset="0"/>
                        </a:rPr>
                        <a:t>p value</a:t>
                      </a:r>
                      <a:endParaRPr lang="en-GR" sz="32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rgbClr val="314363"/>
                    </a:solidFill>
                  </a:tcPr>
                </a:tc>
                <a:extLst>
                  <a:ext uri="{0D108BD9-81ED-4DB2-BD59-A6C34878D82A}">
                    <a16:rowId xmlns:a16="http://schemas.microsoft.com/office/drawing/2014/main" val="4241621855"/>
                  </a:ext>
                </a:extLst>
              </a:tr>
              <a:tr h="782687">
                <a:tc>
                  <a:txBody>
                    <a:bodyPr/>
                    <a:lstStyle/>
                    <a:p>
                      <a:pPr algn="ctr"/>
                      <a:r>
                        <a:rPr lang="en-US" sz="3200" kern="0" dirty="0">
                          <a:effectLst/>
                          <a:latin typeface="Calibri" panose="020F0502020204030204" pitchFamily="34" charset="0"/>
                          <a:cs typeface="Calibri" panose="020F0502020204030204" pitchFamily="34" charset="0"/>
                        </a:rPr>
                        <a:t>ESS (&gt;10)</a:t>
                      </a:r>
                      <a:endParaRPr lang="en-GR" sz="32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rgbClr val="314363"/>
                    </a:solidFill>
                  </a:tcPr>
                </a:tc>
                <a:tc>
                  <a:txBody>
                    <a:bodyPr/>
                    <a:lstStyle/>
                    <a:p>
                      <a:pPr algn="ctr"/>
                      <a:r>
                        <a:rPr lang="en-US" sz="3200" kern="0" dirty="0">
                          <a:effectLst/>
                          <a:latin typeface="Calibri" panose="020F0502020204030204" pitchFamily="34" charset="0"/>
                          <a:cs typeface="Calibri" panose="020F0502020204030204" pitchFamily="34" charset="0"/>
                        </a:rPr>
                        <a:t>38.7%</a:t>
                      </a:r>
                      <a:endParaRPr lang="en-GR" sz="32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ctr"/>
                      <a:r>
                        <a:rPr lang="en-US" sz="3200" kern="0">
                          <a:effectLst/>
                          <a:latin typeface="Calibri" panose="020F0502020204030204" pitchFamily="34" charset="0"/>
                          <a:cs typeface="Calibri" panose="020F0502020204030204" pitchFamily="34" charset="0"/>
                        </a:rPr>
                        <a:t>15%</a:t>
                      </a:r>
                      <a:endParaRPr lang="en-GR" sz="3200">
                        <a:latin typeface="Calibri" panose="020F0502020204030204" pitchFamily="34" charset="0"/>
                        <a:cs typeface="Calibri" panose="020F0502020204030204" pitchFamily="34" charset="0"/>
                      </a:endParaRPr>
                    </a:p>
                  </a:txBody>
                  <a:tcPr marL="68580" marR="68580" marT="0" marB="0" anchor="ctr"/>
                </a:tc>
                <a:tc>
                  <a:txBody>
                    <a:bodyPr/>
                    <a:lstStyle/>
                    <a:p>
                      <a:pPr algn="ctr"/>
                      <a:r>
                        <a:rPr lang="en-US" sz="3200" kern="0">
                          <a:effectLst/>
                          <a:latin typeface="Calibri" panose="020F0502020204030204" pitchFamily="34" charset="0"/>
                          <a:cs typeface="Calibri" panose="020F0502020204030204" pitchFamily="34" charset="0"/>
                        </a:rPr>
                        <a:t>&lt;0.05</a:t>
                      </a:r>
                      <a:endParaRPr lang="en-GR" sz="3200" kern="1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val="3893504538"/>
                  </a:ext>
                </a:extLst>
              </a:tr>
              <a:tr h="782687">
                <a:tc>
                  <a:txBody>
                    <a:bodyPr/>
                    <a:lstStyle/>
                    <a:p>
                      <a:pPr algn="ctr"/>
                      <a:r>
                        <a:rPr lang="en-US" sz="3200" kern="0" dirty="0">
                          <a:effectLst/>
                          <a:latin typeface="Calibri" panose="020F0502020204030204" pitchFamily="34" charset="0"/>
                          <a:cs typeface="Calibri" panose="020F0502020204030204" pitchFamily="34" charset="0"/>
                        </a:rPr>
                        <a:t>FSS (&gt;2.3)</a:t>
                      </a:r>
                      <a:endParaRPr lang="en-GR" sz="32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rgbClr val="314363"/>
                    </a:solidFill>
                  </a:tcPr>
                </a:tc>
                <a:tc>
                  <a:txBody>
                    <a:bodyPr/>
                    <a:lstStyle/>
                    <a:p>
                      <a:pPr algn="ctr"/>
                      <a:r>
                        <a:rPr lang="en-US" sz="3200" kern="0" dirty="0">
                          <a:effectLst/>
                          <a:latin typeface="Calibri" panose="020F0502020204030204" pitchFamily="34" charset="0"/>
                          <a:cs typeface="Calibri" panose="020F0502020204030204" pitchFamily="34" charset="0"/>
                        </a:rPr>
                        <a:t>64.5%</a:t>
                      </a:r>
                      <a:endParaRPr lang="en-GR" sz="32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ctr"/>
                      <a:r>
                        <a:rPr lang="en-US" sz="3200" kern="0" dirty="0">
                          <a:effectLst/>
                          <a:latin typeface="Calibri" panose="020F0502020204030204" pitchFamily="34" charset="0"/>
                          <a:cs typeface="Calibri" panose="020F0502020204030204" pitchFamily="34" charset="0"/>
                        </a:rPr>
                        <a:t>24%</a:t>
                      </a:r>
                      <a:endParaRPr lang="en-GR" sz="3200" dirty="0">
                        <a:latin typeface="Calibri" panose="020F0502020204030204" pitchFamily="34" charset="0"/>
                        <a:cs typeface="Calibri" panose="020F0502020204030204" pitchFamily="34" charset="0"/>
                      </a:endParaRPr>
                    </a:p>
                  </a:txBody>
                  <a:tcPr marL="68580" marR="68580" marT="0" marB="0" anchor="ctr"/>
                </a:tc>
                <a:tc>
                  <a:txBody>
                    <a:bodyPr/>
                    <a:lstStyle/>
                    <a:p>
                      <a:pPr algn="ctr"/>
                      <a:r>
                        <a:rPr lang="en-US" sz="3200" kern="0">
                          <a:effectLst/>
                          <a:latin typeface="Calibri" panose="020F0502020204030204" pitchFamily="34" charset="0"/>
                          <a:cs typeface="Calibri" panose="020F0502020204030204" pitchFamily="34" charset="0"/>
                        </a:rPr>
                        <a:t>&lt;0.05</a:t>
                      </a:r>
                      <a:endParaRPr lang="en-GR" sz="3200" kern="1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val="2887155403"/>
                  </a:ext>
                </a:extLst>
              </a:tr>
              <a:tr h="911093">
                <a:tc>
                  <a:txBody>
                    <a:bodyPr/>
                    <a:lstStyle/>
                    <a:p>
                      <a:pPr algn="ctr"/>
                      <a:r>
                        <a:rPr lang="en-US" sz="3200" kern="0" dirty="0">
                          <a:effectLst/>
                          <a:latin typeface="Calibri" panose="020F0502020204030204" pitchFamily="34" charset="0"/>
                          <a:cs typeface="Calibri" panose="020F0502020204030204" pitchFamily="34" charset="0"/>
                        </a:rPr>
                        <a:t>HADS-A (&gt;7)</a:t>
                      </a:r>
                      <a:endParaRPr lang="en-GR" sz="32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rgbClr val="314363"/>
                    </a:solidFill>
                  </a:tcPr>
                </a:tc>
                <a:tc>
                  <a:txBody>
                    <a:bodyPr/>
                    <a:lstStyle/>
                    <a:p>
                      <a:pPr algn="ctr"/>
                      <a:r>
                        <a:rPr lang="en-US" sz="3200" kern="0" dirty="0">
                          <a:effectLst/>
                          <a:latin typeface="Calibri" panose="020F0502020204030204" pitchFamily="34" charset="0"/>
                          <a:cs typeface="Calibri" panose="020F0502020204030204" pitchFamily="34" charset="0"/>
                        </a:rPr>
                        <a:t>25.8%</a:t>
                      </a:r>
                      <a:endParaRPr lang="en-GR" sz="32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ctr"/>
                      <a:r>
                        <a:rPr lang="en-US" sz="3200" kern="0" dirty="0">
                          <a:effectLst/>
                          <a:latin typeface="Calibri" panose="020F0502020204030204" pitchFamily="34" charset="0"/>
                          <a:cs typeface="Calibri" panose="020F0502020204030204" pitchFamily="34" charset="0"/>
                        </a:rPr>
                        <a:t>12%</a:t>
                      </a:r>
                      <a:endParaRPr lang="en-GR" sz="3200" dirty="0">
                        <a:latin typeface="Calibri" panose="020F0502020204030204" pitchFamily="34" charset="0"/>
                        <a:cs typeface="Calibri" panose="020F0502020204030204" pitchFamily="34" charset="0"/>
                      </a:endParaRPr>
                    </a:p>
                  </a:txBody>
                  <a:tcPr marL="68580" marR="68580" marT="0" marB="0" anchor="ctr"/>
                </a:tc>
                <a:tc>
                  <a:txBody>
                    <a:bodyPr/>
                    <a:lstStyle/>
                    <a:p>
                      <a:pPr algn="ctr"/>
                      <a:r>
                        <a:rPr lang="en-US" sz="3200" kern="0" dirty="0">
                          <a:effectLst/>
                          <a:latin typeface="Calibri" panose="020F0502020204030204" pitchFamily="34" charset="0"/>
                          <a:cs typeface="Calibri" panose="020F0502020204030204" pitchFamily="34" charset="0"/>
                        </a:rPr>
                        <a:t>&lt;0.05</a:t>
                      </a:r>
                      <a:endParaRPr lang="en-GR" sz="32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val="1952233155"/>
                  </a:ext>
                </a:extLst>
              </a:tr>
              <a:tr h="911093">
                <a:tc>
                  <a:txBody>
                    <a:bodyPr/>
                    <a:lstStyle/>
                    <a:p>
                      <a:pPr algn="ctr"/>
                      <a:r>
                        <a:rPr lang="en-US" sz="3200" kern="0" dirty="0">
                          <a:effectLst/>
                          <a:latin typeface="Calibri" panose="020F0502020204030204" pitchFamily="34" charset="0"/>
                          <a:cs typeface="Calibri" panose="020F0502020204030204" pitchFamily="34" charset="0"/>
                        </a:rPr>
                        <a:t>HADS-D (&gt;7)</a:t>
                      </a:r>
                      <a:endParaRPr lang="en-GR" sz="32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rgbClr val="314363"/>
                    </a:solidFill>
                  </a:tcPr>
                </a:tc>
                <a:tc>
                  <a:txBody>
                    <a:bodyPr/>
                    <a:lstStyle/>
                    <a:p>
                      <a:pPr algn="ctr"/>
                      <a:r>
                        <a:rPr lang="en-US" sz="3200" kern="0" dirty="0">
                          <a:effectLst/>
                          <a:latin typeface="Calibri" panose="020F0502020204030204" pitchFamily="34" charset="0"/>
                          <a:cs typeface="Calibri" panose="020F0502020204030204" pitchFamily="34" charset="0"/>
                        </a:rPr>
                        <a:t>26.5%</a:t>
                      </a:r>
                      <a:endParaRPr lang="en-GR" sz="32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ctr"/>
                      <a:r>
                        <a:rPr lang="en-US" sz="3200" kern="0" dirty="0">
                          <a:effectLst/>
                          <a:latin typeface="Calibri" panose="020F0502020204030204" pitchFamily="34" charset="0"/>
                          <a:cs typeface="Calibri" panose="020F0502020204030204" pitchFamily="34" charset="0"/>
                        </a:rPr>
                        <a:t>19.5%</a:t>
                      </a:r>
                      <a:endParaRPr lang="en-GR" sz="3200" dirty="0">
                        <a:latin typeface="Calibri" panose="020F0502020204030204" pitchFamily="34" charset="0"/>
                        <a:cs typeface="Calibri" panose="020F0502020204030204" pitchFamily="34" charset="0"/>
                      </a:endParaRPr>
                    </a:p>
                  </a:txBody>
                  <a:tcPr marL="68580" marR="68580" marT="0" marB="0" anchor="ctr"/>
                </a:tc>
                <a:tc>
                  <a:txBody>
                    <a:bodyPr/>
                    <a:lstStyle/>
                    <a:p>
                      <a:pPr algn="ctr"/>
                      <a:r>
                        <a:rPr lang="en-US" sz="3200" kern="0" dirty="0">
                          <a:effectLst/>
                          <a:latin typeface="Calibri" panose="020F0502020204030204" pitchFamily="34" charset="0"/>
                          <a:cs typeface="Calibri" panose="020F0502020204030204" pitchFamily="34" charset="0"/>
                        </a:rPr>
                        <a:t>0.09</a:t>
                      </a:r>
                      <a:endParaRPr lang="en-GR" sz="32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val="1569758190"/>
                  </a:ext>
                </a:extLst>
              </a:tr>
              <a:tr h="1366640">
                <a:tc>
                  <a:txBody>
                    <a:bodyPr/>
                    <a:lstStyle/>
                    <a:p>
                      <a:pPr algn="ctr"/>
                      <a:r>
                        <a:rPr lang="en-US" sz="3200" kern="0" dirty="0">
                          <a:effectLst/>
                          <a:latin typeface="Calibri" panose="020F0502020204030204" pitchFamily="34" charset="0"/>
                          <a:cs typeface="Calibri" panose="020F0502020204030204" pitchFamily="34" charset="0"/>
                        </a:rPr>
                        <a:t>AHI (Mean, SD)</a:t>
                      </a:r>
                      <a:endParaRPr lang="en-GR" sz="32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rgbClr val="314363"/>
                    </a:solidFill>
                  </a:tcPr>
                </a:tc>
                <a:tc>
                  <a:txBody>
                    <a:bodyPr/>
                    <a:lstStyle/>
                    <a:p>
                      <a:pPr algn="ctr"/>
                      <a:r>
                        <a:rPr lang="en-US" sz="3200" kern="0" dirty="0">
                          <a:effectLst/>
                          <a:latin typeface="Calibri" panose="020F0502020204030204" pitchFamily="34" charset="0"/>
                          <a:cs typeface="Calibri" panose="020F0502020204030204" pitchFamily="34" charset="0"/>
                        </a:rPr>
                        <a:t>36.05±22.7</a:t>
                      </a:r>
                      <a:endParaRPr lang="en-GR" sz="32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ctr"/>
                      <a:r>
                        <a:rPr lang="en-US" sz="3200" kern="0" dirty="0">
                          <a:effectLst/>
                          <a:latin typeface="Calibri" panose="020F0502020204030204" pitchFamily="34" charset="0"/>
                          <a:cs typeface="Calibri" panose="020F0502020204030204" pitchFamily="34" charset="0"/>
                        </a:rPr>
                        <a:t>7,4±6,2</a:t>
                      </a:r>
                      <a:endParaRPr lang="en-GR" sz="3200" dirty="0">
                        <a:latin typeface="Calibri" panose="020F0502020204030204" pitchFamily="34" charset="0"/>
                        <a:cs typeface="Calibri" panose="020F0502020204030204" pitchFamily="34" charset="0"/>
                      </a:endParaRPr>
                    </a:p>
                  </a:txBody>
                  <a:tcPr marL="68580" marR="68580" marT="0" marB="0" anchor="ctr"/>
                </a:tc>
                <a:tc>
                  <a:txBody>
                    <a:bodyPr/>
                    <a:lstStyle/>
                    <a:p>
                      <a:pPr algn="ctr"/>
                      <a:r>
                        <a:rPr lang="en-US" sz="3200" kern="0" dirty="0">
                          <a:effectLst/>
                          <a:latin typeface="Calibri" panose="020F0502020204030204" pitchFamily="34" charset="0"/>
                          <a:cs typeface="Calibri" panose="020F0502020204030204" pitchFamily="34" charset="0"/>
                        </a:rPr>
                        <a:t>&lt;0.05</a:t>
                      </a:r>
                      <a:endParaRPr lang="en-GR" sz="32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val="825221765"/>
                  </a:ext>
                </a:extLst>
              </a:tr>
            </a:tbl>
          </a:graphicData>
        </a:graphic>
      </p:graphicFrame>
      <p:sp>
        <p:nvSpPr>
          <p:cNvPr id="8" name="TextBox 7">
            <a:extLst>
              <a:ext uri="{FF2B5EF4-FFF2-40B4-BE49-F238E27FC236}">
                <a16:creationId xmlns:a16="http://schemas.microsoft.com/office/drawing/2014/main" id="{8217A28E-C6A2-419F-26B3-670D5733B946}"/>
              </a:ext>
            </a:extLst>
          </p:cNvPr>
          <p:cNvSpPr txBox="1"/>
          <p:nvPr/>
        </p:nvSpPr>
        <p:spPr>
          <a:xfrm>
            <a:off x="18383204" y="30470629"/>
            <a:ext cx="14061514" cy="1477328"/>
          </a:xfrm>
          <a:prstGeom prst="rect">
            <a:avLst/>
          </a:prstGeom>
          <a:noFill/>
        </p:spPr>
        <p:txBody>
          <a:bodyPr wrap="square" rtlCol="0">
            <a:spAutoFit/>
          </a:bodyPr>
          <a:lstStyle/>
          <a:p>
            <a:r>
              <a:rPr lang="en-US" sz="3600" b="1" kern="100" dirty="0">
                <a:effectLst/>
                <a:latin typeface="Calibri" panose="020F0502020204030204" pitchFamily="34" charset="0"/>
                <a:ea typeface="Calibri" panose="020F0502020204030204" pitchFamily="34" charset="0"/>
                <a:cs typeface="Times New Roman" panose="02020603050405020304" pitchFamily="18" charset="0"/>
              </a:rPr>
              <a:t>Table 2. Correlations between intermediate type in MEQ at first appointment and 3 months later</a:t>
            </a:r>
            <a:endParaRPr lang="en-GR" sz="36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GR" dirty="0"/>
          </a:p>
        </p:txBody>
      </p:sp>
      <p:sp>
        <p:nvSpPr>
          <p:cNvPr id="12" name="TextBox 11">
            <a:extLst>
              <a:ext uri="{FF2B5EF4-FFF2-40B4-BE49-F238E27FC236}">
                <a16:creationId xmlns:a16="http://schemas.microsoft.com/office/drawing/2014/main" id="{F3DD8467-3A42-7924-F028-B4A4BAA91B0C}"/>
              </a:ext>
            </a:extLst>
          </p:cNvPr>
          <p:cNvSpPr txBox="1"/>
          <p:nvPr/>
        </p:nvSpPr>
        <p:spPr>
          <a:xfrm>
            <a:off x="18410340" y="25528993"/>
            <a:ext cx="13173579" cy="3139321"/>
          </a:xfrm>
          <a:prstGeom prst="rect">
            <a:avLst/>
          </a:prstGeom>
          <a:noFill/>
        </p:spPr>
        <p:txBody>
          <a:bodyPr wrap="square" rtlCol="0">
            <a:spAutoFit/>
          </a:bodyPr>
          <a:lstStyle/>
          <a:p>
            <a:r>
              <a:rPr lang="en-US" sz="3600" kern="100" dirty="0">
                <a:solidFill>
                  <a:srgbClr val="242424"/>
                </a:solidFill>
                <a:effectLst/>
                <a:latin typeface="Calibri" panose="020F0502020204030204" pitchFamily="34" charset="0"/>
                <a:ea typeface="Calibri" panose="020F0502020204030204" pitchFamily="34" charset="0"/>
                <a:cs typeface="Calibri" panose="020F0502020204030204" pitchFamily="34" charset="0"/>
              </a:rPr>
              <a:t>In all groups, an amelioration in AHI was observed, in parallel with good compliance with the  treatment. </a:t>
            </a:r>
            <a:endParaRPr lang="el-GR" sz="3600" kern="100" dirty="0">
              <a:solidFill>
                <a:srgbClr val="242424"/>
              </a:solidFill>
              <a:effectLst/>
              <a:latin typeface="Calibri" panose="020F0502020204030204" pitchFamily="34" charset="0"/>
              <a:ea typeface="Calibri" panose="020F0502020204030204" pitchFamily="34" charset="0"/>
              <a:cs typeface="Calibri" panose="020F0502020204030204" pitchFamily="34" charset="0"/>
            </a:endParaRPr>
          </a:p>
          <a:p>
            <a:endParaRPr lang="el-GR" sz="3600" b="1" kern="100" dirty="0">
              <a:solidFill>
                <a:srgbClr val="242424"/>
              </a:solidFill>
              <a:latin typeface="Calibri" panose="020F0502020204030204" pitchFamily="34" charset="0"/>
              <a:ea typeface="Calibri" panose="020F0502020204030204" pitchFamily="34" charset="0"/>
              <a:cs typeface="Calibri" panose="020F0502020204030204" pitchFamily="34" charset="0"/>
            </a:endParaRPr>
          </a:p>
          <a:p>
            <a:r>
              <a:rPr lang="en-US" sz="3600" kern="100" dirty="0">
                <a:solidFill>
                  <a:srgbClr val="242424"/>
                </a:solidFill>
                <a:effectLst/>
                <a:latin typeface="Calibri" panose="020F0502020204030204" pitchFamily="34" charset="0"/>
                <a:ea typeface="Calibri" panose="020F0502020204030204" pitchFamily="34" charset="0"/>
                <a:cs typeface="Calibri" panose="020F0502020204030204" pitchFamily="34" charset="0"/>
              </a:rPr>
              <a:t>A statistically significant difference regarding ESS, HADS-A and FSS scales was noted in intermediate types at 3 months. </a:t>
            </a:r>
            <a:endParaRPr lang="en-GR" sz="3600" kern="100" dirty="0">
              <a:effectLst/>
              <a:latin typeface="Calibri" panose="020F0502020204030204" pitchFamily="34" charset="0"/>
              <a:ea typeface="Calibri" panose="020F0502020204030204" pitchFamily="34" charset="0"/>
              <a:cs typeface="Calibri" panose="020F0502020204030204" pitchFamily="34" charset="0"/>
            </a:endParaRPr>
          </a:p>
          <a:p>
            <a:endParaRPr lang="en-GR" dirty="0"/>
          </a:p>
        </p:txBody>
      </p:sp>
      <p:sp>
        <p:nvSpPr>
          <p:cNvPr id="2" name="TextBox 1">
            <a:extLst>
              <a:ext uri="{FF2B5EF4-FFF2-40B4-BE49-F238E27FC236}">
                <a16:creationId xmlns:a16="http://schemas.microsoft.com/office/drawing/2014/main" id="{386F2E29-1930-92B8-449F-69E3F501662E}"/>
              </a:ext>
            </a:extLst>
          </p:cNvPr>
          <p:cNvSpPr txBox="1"/>
          <p:nvPr/>
        </p:nvSpPr>
        <p:spPr>
          <a:xfrm>
            <a:off x="19477972" y="43126695"/>
            <a:ext cx="12166575" cy="2246769"/>
          </a:xfrm>
          <a:prstGeom prst="rect">
            <a:avLst/>
          </a:prstGeom>
          <a:noFill/>
        </p:spPr>
        <p:txBody>
          <a:bodyPr wrap="square" rtlCol="0">
            <a:spAutoFit/>
          </a:bodyPr>
          <a:lstStyle/>
          <a:p>
            <a:r>
              <a:rPr lang="en-GB" sz="2000" b="0" i="0" u="none" strike="noStrike" dirty="0">
                <a:solidFill>
                  <a:srgbClr val="212121"/>
                </a:solidFill>
                <a:effectLst/>
                <a:latin typeface="BlinkMacSystemFont"/>
              </a:rPr>
              <a:t>Sansom K, Reynolds A, Dhaliwal SS, Walsh J, Maddison K, Singh B, Eastwood P, McArdle N. </a:t>
            </a:r>
            <a:r>
              <a:rPr lang="en-GB" sz="2000" b="1" i="0" u="none" strike="noStrike" dirty="0">
                <a:solidFill>
                  <a:srgbClr val="212121"/>
                </a:solidFill>
                <a:effectLst/>
                <a:latin typeface="BlinkMacSystemFont"/>
              </a:rPr>
              <a:t>Cross-sectional interrelationships between chronotype, obstructive sleep </a:t>
            </a:r>
            <a:r>
              <a:rPr lang="en-GB" sz="2000" b="1" i="0" u="none" strike="noStrike" dirty="0" err="1">
                <a:solidFill>
                  <a:srgbClr val="212121"/>
                </a:solidFill>
                <a:effectLst/>
                <a:latin typeface="BlinkMacSystemFont"/>
              </a:rPr>
              <a:t>apnea</a:t>
            </a:r>
            <a:r>
              <a:rPr lang="en-GB" sz="2000" b="1" i="0" u="none" strike="noStrike" dirty="0">
                <a:solidFill>
                  <a:srgbClr val="212121"/>
                </a:solidFill>
                <a:effectLst/>
                <a:latin typeface="BlinkMacSystemFont"/>
              </a:rPr>
              <a:t> and blood pressure in a middle-aged community cohort</a:t>
            </a:r>
            <a:r>
              <a:rPr lang="en-GB" sz="2000" b="0" i="0" u="none" strike="noStrike" dirty="0">
                <a:solidFill>
                  <a:srgbClr val="212121"/>
                </a:solidFill>
                <a:effectLst/>
                <a:latin typeface="BlinkMacSystemFont"/>
              </a:rPr>
              <a:t>. J Sleep Res. 2023 Jun;32(3):e13778. </a:t>
            </a:r>
            <a:r>
              <a:rPr lang="en-GB" sz="2000" b="0" i="0" u="none" strike="noStrike" dirty="0" err="1">
                <a:solidFill>
                  <a:srgbClr val="212121"/>
                </a:solidFill>
                <a:effectLst/>
                <a:latin typeface="BlinkMacSystemFont"/>
              </a:rPr>
              <a:t>doi</a:t>
            </a:r>
            <a:r>
              <a:rPr lang="en-GB" sz="2000" b="0" i="0" u="none" strike="noStrike" dirty="0">
                <a:solidFill>
                  <a:srgbClr val="212121"/>
                </a:solidFill>
                <a:effectLst/>
                <a:latin typeface="BlinkMacSystemFont"/>
              </a:rPr>
              <a:t>: 10.1111/jsr.13778. </a:t>
            </a:r>
            <a:r>
              <a:rPr lang="en-GB" sz="2000" b="0" i="0" u="none" strike="noStrike" dirty="0" err="1">
                <a:solidFill>
                  <a:srgbClr val="212121"/>
                </a:solidFill>
                <a:effectLst/>
                <a:latin typeface="BlinkMacSystemFont"/>
              </a:rPr>
              <a:t>Epub</a:t>
            </a:r>
            <a:r>
              <a:rPr lang="en-GB" sz="2000" b="0" i="0" u="none" strike="noStrike" dirty="0">
                <a:solidFill>
                  <a:srgbClr val="212121"/>
                </a:solidFill>
                <a:effectLst/>
                <a:latin typeface="BlinkMacSystemFont"/>
              </a:rPr>
              <a:t> 2022 Nov 4. PMID: 36330799.</a:t>
            </a:r>
            <a:endParaRPr lang="el-GR" sz="2000" b="0" i="0" u="none" strike="noStrike" dirty="0">
              <a:solidFill>
                <a:srgbClr val="212121"/>
              </a:solidFill>
              <a:effectLst/>
              <a:latin typeface="BlinkMacSystemFont"/>
            </a:endParaRPr>
          </a:p>
          <a:p>
            <a:endParaRPr lang="el-GR" sz="2000" dirty="0">
              <a:solidFill>
                <a:srgbClr val="212121"/>
              </a:solidFill>
              <a:latin typeface="BlinkMacSystemFont"/>
            </a:endParaRPr>
          </a:p>
          <a:p>
            <a:r>
              <a:rPr lang="en-GB" sz="2000" b="0" i="0" u="none" strike="noStrike" dirty="0" err="1">
                <a:solidFill>
                  <a:srgbClr val="212121"/>
                </a:solidFill>
                <a:effectLst/>
                <a:latin typeface="BlinkMacSystemFont"/>
              </a:rPr>
              <a:t>Montaruli</a:t>
            </a:r>
            <a:r>
              <a:rPr lang="en-GB" sz="2000" b="0" i="0" u="none" strike="noStrike" dirty="0">
                <a:solidFill>
                  <a:srgbClr val="212121"/>
                </a:solidFill>
                <a:effectLst/>
                <a:latin typeface="BlinkMacSystemFont"/>
              </a:rPr>
              <a:t> A, Castelli L, </a:t>
            </a:r>
            <a:r>
              <a:rPr lang="en-GB" sz="2000" b="0" i="0" u="none" strike="noStrike" dirty="0" err="1">
                <a:solidFill>
                  <a:srgbClr val="212121"/>
                </a:solidFill>
                <a:effectLst/>
                <a:latin typeface="BlinkMacSystemFont"/>
              </a:rPr>
              <a:t>Mulè</a:t>
            </a:r>
            <a:r>
              <a:rPr lang="en-GB" sz="2000" b="0" i="0" u="none" strike="noStrike" dirty="0">
                <a:solidFill>
                  <a:srgbClr val="212121"/>
                </a:solidFill>
                <a:effectLst/>
                <a:latin typeface="BlinkMacSystemFont"/>
              </a:rPr>
              <a:t> A, </a:t>
            </a:r>
            <a:r>
              <a:rPr lang="en-GB" sz="2000" b="0" i="0" u="none" strike="noStrike" dirty="0" err="1">
                <a:solidFill>
                  <a:srgbClr val="212121"/>
                </a:solidFill>
                <a:effectLst/>
                <a:latin typeface="BlinkMacSystemFont"/>
              </a:rPr>
              <a:t>Scurati</a:t>
            </a:r>
            <a:r>
              <a:rPr lang="en-GB" sz="2000" b="0" i="0" u="none" strike="noStrike" dirty="0">
                <a:solidFill>
                  <a:srgbClr val="212121"/>
                </a:solidFill>
                <a:effectLst/>
                <a:latin typeface="BlinkMacSystemFont"/>
              </a:rPr>
              <a:t> R, Esposito F, Galasso L, </a:t>
            </a:r>
            <a:r>
              <a:rPr lang="en-GB" sz="2000" b="0" i="0" u="none" strike="noStrike" dirty="0" err="1">
                <a:solidFill>
                  <a:srgbClr val="212121"/>
                </a:solidFill>
                <a:effectLst/>
                <a:latin typeface="BlinkMacSystemFont"/>
              </a:rPr>
              <a:t>Roveda</a:t>
            </a:r>
            <a:r>
              <a:rPr lang="en-GB" sz="2000" b="0" i="0" u="none" strike="noStrike" dirty="0">
                <a:solidFill>
                  <a:srgbClr val="212121"/>
                </a:solidFill>
                <a:effectLst/>
                <a:latin typeface="BlinkMacSystemFont"/>
              </a:rPr>
              <a:t> E. </a:t>
            </a:r>
            <a:r>
              <a:rPr lang="en-GB" sz="2000" b="1" i="0" u="none" strike="noStrike" dirty="0">
                <a:solidFill>
                  <a:srgbClr val="212121"/>
                </a:solidFill>
                <a:effectLst/>
                <a:latin typeface="BlinkMacSystemFont"/>
              </a:rPr>
              <a:t>Biological Rhythm and Chronotype: New Perspectives in Health</a:t>
            </a:r>
            <a:r>
              <a:rPr lang="en-GB" sz="2000" b="0" i="0" u="none" strike="noStrike" dirty="0">
                <a:solidFill>
                  <a:srgbClr val="212121"/>
                </a:solidFill>
                <a:effectLst/>
                <a:latin typeface="BlinkMacSystemFont"/>
              </a:rPr>
              <a:t>. Biomolecules. 2021 Mar 24;11(4):487. </a:t>
            </a:r>
            <a:r>
              <a:rPr lang="en-GB" sz="2000" b="0" i="0" u="none" strike="noStrike" dirty="0" err="1">
                <a:solidFill>
                  <a:srgbClr val="212121"/>
                </a:solidFill>
                <a:effectLst/>
                <a:latin typeface="BlinkMacSystemFont"/>
              </a:rPr>
              <a:t>doi</a:t>
            </a:r>
            <a:r>
              <a:rPr lang="en-GB" sz="2000" b="0" i="0" u="none" strike="noStrike" dirty="0">
                <a:solidFill>
                  <a:srgbClr val="212121"/>
                </a:solidFill>
                <a:effectLst/>
                <a:latin typeface="BlinkMacSystemFont"/>
              </a:rPr>
              <a:t>: 10.3390/biom11040487. PMID: 33804974; PMCID: PMC8063933.</a:t>
            </a:r>
            <a:endParaRPr lang="el-GR" sz="2000" dirty="0">
              <a:solidFill>
                <a:srgbClr val="212121"/>
              </a:solidFill>
              <a:latin typeface="BlinkMacSystemFont"/>
            </a:endParaRPr>
          </a:p>
        </p:txBody>
      </p:sp>
    </p:spTree>
    <p:extLst>
      <p:ext uri="{BB962C8B-B14F-4D97-AF65-F5344CB8AC3E}">
        <p14:creationId xmlns:p14="http://schemas.microsoft.com/office/powerpoint/2010/main" val="517014721"/>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Tema de 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224</TotalTime>
  <Words>974</Words>
  <Application>Microsoft Macintosh PowerPoint</Application>
  <PresentationFormat>Custom</PresentationFormat>
  <Paragraphs>135</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-webkit-standard</vt:lpstr>
      <vt:lpstr>Arial</vt:lpstr>
      <vt:lpstr>BlinkMacSystemFont</vt:lpstr>
      <vt:lpstr>Calibri</vt:lpstr>
      <vt:lpstr>Tema de Office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Katarina Gluic</dc:creator>
  <cp:lastModifiedBy>Vassilis Vlahakos</cp:lastModifiedBy>
  <cp:revision>19</cp:revision>
  <dcterms:created xsi:type="dcterms:W3CDTF">2024-07-09T07:29:43Z</dcterms:created>
  <dcterms:modified xsi:type="dcterms:W3CDTF">2024-09-09T16:17:07Z</dcterms:modified>
</cp:coreProperties>
</file>