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2399288" cy="503999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4867"/>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Estilo claro 2 - Acento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595"/>
  </p:normalViewPr>
  <p:slideViewPr>
    <p:cSldViewPr snapToGrid="0">
      <p:cViewPr>
        <p:scale>
          <a:sx n="33" d="100"/>
          <a:sy n="33" d="100"/>
        </p:scale>
        <p:origin x="1624" y="-5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8248329"/>
            <a:ext cx="27539395" cy="17546649"/>
          </a:xfrm>
          <a:prstGeom prst="rect">
            <a:avLst/>
          </a:prstGeom>
        </p:spPr>
        <p:txBody>
          <a:bodyPr anchor="b"/>
          <a:lstStyle>
            <a:lvl1pPr algn="ctr">
              <a:defRPr sz="21259"/>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049911" y="26471644"/>
            <a:ext cx="24299466" cy="12168318"/>
          </a:xfrm>
          <a:prstGeom prst="rect">
            <a:avLst/>
          </a:prstGeo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2227451" y="46713298"/>
            <a:ext cx="7289840" cy="2683331"/>
          </a:xfrm>
          <a:prstGeom prst="rect">
            <a:avLst/>
          </a:prstGeom>
        </p:spPr>
        <p:txBody>
          <a:bodyPr/>
          <a:lstStyle/>
          <a:p>
            <a:fld id="{7B37DBCD-CC76-4E85-B743-2E1F9EABCE8C}" type="datetimeFigureOut">
              <a:rPr lang="es-ES" smtClean="0"/>
              <a:t>9/9/24</a:t>
            </a:fld>
            <a:endParaRPr lang="es-ES"/>
          </a:p>
        </p:txBody>
      </p:sp>
      <p:sp>
        <p:nvSpPr>
          <p:cNvPr id="5" name="Footer Placeholder 4"/>
          <p:cNvSpPr>
            <a:spLocks noGrp="1"/>
          </p:cNvSpPr>
          <p:nvPr>
            <p:ph type="ftr" sz="quarter" idx="11"/>
          </p:nvPr>
        </p:nvSpPr>
        <p:spPr>
          <a:xfrm>
            <a:off x="10732264" y="46713298"/>
            <a:ext cx="10934760" cy="2683331"/>
          </a:xfrm>
          <a:prstGeom prst="rect">
            <a:avLst/>
          </a:prstGeom>
        </p:spPr>
        <p:txBody>
          <a:bodyPr/>
          <a:lstStyle/>
          <a:p>
            <a:endParaRPr lang="es-ES"/>
          </a:p>
        </p:txBody>
      </p:sp>
      <p:sp>
        <p:nvSpPr>
          <p:cNvPr id="6" name="Slide Number Placeholder 5"/>
          <p:cNvSpPr>
            <a:spLocks noGrp="1"/>
          </p:cNvSpPr>
          <p:nvPr>
            <p:ph type="sldNum" sz="quarter" idx="12"/>
          </p:nvPr>
        </p:nvSpPr>
        <p:spPr>
          <a:xfrm>
            <a:off x="22881997" y="46713298"/>
            <a:ext cx="7289840" cy="2683331"/>
          </a:xfrm>
          <a:prstGeom prst="rect">
            <a:avLst/>
          </a:prstGeom>
        </p:spPr>
        <p:txBody>
          <a:bodyPr/>
          <a:lstStyle/>
          <a:p>
            <a:fld id="{BD90BE23-ABFC-4598-A3FB-2918DD164356}" type="slidenum">
              <a:rPr lang="es-ES" smtClean="0"/>
              <a:t>‹#›</a:t>
            </a:fld>
            <a:endParaRPr lang="es-ES"/>
          </a:p>
        </p:txBody>
      </p:sp>
    </p:spTree>
    <p:extLst>
      <p:ext uri="{BB962C8B-B14F-4D97-AF65-F5344CB8AC3E}">
        <p14:creationId xmlns:p14="http://schemas.microsoft.com/office/powerpoint/2010/main" val="10720864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F4867">
            <a:alpha val="83922"/>
          </a:srgbClr>
        </a:solidFill>
        <a:effectLst/>
      </p:bgPr>
    </p:bg>
    <p:spTree>
      <p:nvGrpSpPr>
        <p:cNvPr id="1" name=""/>
        <p:cNvGrpSpPr/>
        <p:nvPr/>
      </p:nvGrpSpPr>
      <p:grpSpPr>
        <a:xfrm>
          <a:off x="0" y="0"/>
          <a:ext cx="0" cy="0"/>
          <a:chOff x="0" y="0"/>
          <a:chExt cx="0" cy="0"/>
        </a:xfrm>
      </p:grpSpPr>
      <p:pic>
        <p:nvPicPr>
          <p:cNvPr id="8" name="Imagen 7" descr="Texto&#10;&#10;Descripción generada automáticamente">
            <a:extLst>
              <a:ext uri="{FF2B5EF4-FFF2-40B4-BE49-F238E27FC236}">
                <a16:creationId xmlns:a16="http://schemas.microsoft.com/office/drawing/2014/main" id="{32ED4D72-AA5E-7731-3DE3-F9C3D9577D0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32399288" cy="6479858"/>
          </a:xfrm>
          <a:prstGeom prst="rect">
            <a:avLst/>
          </a:prstGeom>
        </p:spPr>
      </p:pic>
    </p:spTree>
    <p:extLst>
      <p:ext uri="{BB962C8B-B14F-4D97-AF65-F5344CB8AC3E}">
        <p14:creationId xmlns:p14="http://schemas.microsoft.com/office/powerpoint/2010/main" val="40469173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ángulo: esquinas redondeadas 49">
            <a:extLst>
              <a:ext uri="{FF2B5EF4-FFF2-40B4-BE49-F238E27FC236}">
                <a16:creationId xmlns:a16="http://schemas.microsoft.com/office/drawing/2014/main" id="{D1933D27-E864-22FD-7FEF-05F3B395E1DE}"/>
              </a:ext>
            </a:extLst>
          </p:cNvPr>
          <p:cNvSpPr/>
          <p:nvPr/>
        </p:nvSpPr>
        <p:spPr>
          <a:xfrm>
            <a:off x="451797" y="6837263"/>
            <a:ext cx="31505886" cy="5386747"/>
          </a:xfrm>
          <a:prstGeom prst="round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51" name="Text Box 40">
            <a:extLst>
              <a:ext uri="{FF2B5EF4-FFF2-40B4-BE49-F238E27FC236}">
                <a16:creationId xmlns:a16="http://schemas.microsoft.com/office/drawing/2014/main" id="{E73A08B8-FB11-D39B-3A70-774953018779}"/>
              </a:ext>
            </a:extLst>
          </p:cNvPr>
          <p:cNvSpPr txBox="1">
            <a:spLocks noChangeArrowheads="1"/>
          </p:cNvSpPr>
          <p:nvPr/>
        </p:nvSpPr>
        <p:spPr bwMode="auto">
          <a:xfrm>
            <a:off x="833827" y="9746081"/>
            <a:ext cx="30139323" cy="2020319"/>
          </a:xfrm>
          <a:prstGeom prst="rect">
            <a:avLst/>
          </a:prstGeom>
          <a:noFill/>
          <a:ln>
            <a:noFill/>
          </a:ln>
          <a:effectLst/>
        </p:spPr>
        <p:txBody>
          <a:bodyPr lIns="322688" tIns="322688" rIns="322688" bIns="322688" anchor="ctr"/>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pPr>
              <a:spcBef>
                <a:spcPct val="20000"/>
              </a:spcBef>
            </a:pPr>
            <a:r>
              <a:rPr lang="en-AU" sz="3500" b="1" dirty="0">
                <a:solidFill>
                  <a:srgbClr val="3F4867"/>
                </a:solidFill>
                <a:latin typeface="Calibri" panose="020F0502020204030204" pitchFamily="34" charset="0"/>
                <a:cs typeface="Calibri" panose="020F0502020204030204" pitchFamily="34" charset="0"/>
              </a:rPr>
              <a:t>N. Athanasiou</a:t>
            </a:r>
            <a:r>
              <a:rPr lang="en-AU" sz="3500" b="1" baseline="30000" dirty="0">
                <a:solidFill>
                  <a:srgbClr val="3F4867"/>
                </a:solidFill>
                <a:latin typeface="Calibri" panose="020F0502020204030204" pitchFamily="34" charset="0"/>
                <a:cs typeface="Calibri" panose="020F0502020204030204" pitchFamily="34" charset="0"/>
              </a:rPr>
              <a:t>1</a:t>
            </a:r>
            <a:r>
              <a:rPr lang="en-AU" sz="3500" b="1" dirty="0">
                <a:solidFill>
                  <a:srgbClr val="3F4867"/>
                </a:solidFill>
                <a:latin typeface="Calibri" panose="020F0502020204030204" pitchFamily="34" charset="0"/>
                <a:cs typeface="Calibri" panose="020F0502020204030204" pitchFamily="34" charset="0"/>
              </a:rPr>
              <a:t>, V. Vlahakos</a:t>
            </a:r>
            <a:r>
              <a:rPr lang="en-AU" sz="3500" b="1" baseline="30000" dirty="0">
                <a:solidFill>
                  <a:srgbClr val="3F4867"/>
                </a:solidFill>
                <a:latin typeface="Calibri" panose="020F0502020204030204" pitchFamily="34" charset="0"/>
                <a:cs typeface="Calibri" panose="020F0502020204030204" pitchFamily="34" charset="0"/>
              </a:rPr>
              <a:t>1</a:t>
            </a:r>
            <a:r>
              <a:rPr lang="en-AU" sz="3500" b="1" dirty="0">
                <a:solidFill>
                  <a:srgbClr val="3F4867"/>
                </a:solidFill>
                <a:latin typeface="Calibri" panose="020F0502020204030204" pitchFamily="34" charset="0"/>
                <a:cs typeface="Calibri" panose="020F0502020204030204" pitchFamily="34" charset="0"/>
              </a:rPr>
              <a:t>, M. Chrysanthidis</a:t>
            </a:r>
            <a:r>
              <a:rPr lang="en-AU" sz="3500" b="1" baseline="30000" dirty="0">
                <a:solidFill>
                  <a:srgbClr val="3F4867"/>
                </a:solidFill>
                <a:latin typeface="Calibri" panose="020F0502020204030204" pitchFamily="34" charset="0"/>
                <a:cs typeface="Calibri" panose="020F0502020204030204" pitchFamily="34" charset="0"/>
              </a:rPr>
              <a:t>2</a:t>
            </a:r>
            <a:r>
              <a:rPr lang="en-AU" sz="3500" b="1" dirty="0">
                <a:solidFill>
                  <a:srgbClr val="3F4867"/>
                </a:solidFill>
                <a:latin typeface="Calibri" panose="020F0502020204030204" pitchFamily="34" charset="0"/>
                <a:cs typeface="Calibri" panose="020F0502020204030204" pitchFamily="34" charset="0"/>
              </a:rPr>
              <a:t>, A. Karapiperi</a:t>
            </a:r>
            <a:r>
              <a:rPr lang="en-AU" sz="3500" b="1" baseline="30000" dirty="0">
                <a:solidFill>
                  <a:srgbClr val="3F4867"/>
                </a:solidFill>
                <a:latin typeface="Calibri" panose="020F0502020204030204" pitchFamily="34" charset="0"/>
                <a:cs typeface="Calibri" panose="020F0502020204030204" pitchFamily="34" charset="0"/>
              </a:rPr>
              <a:t>1</a:t>
            </a:r>
            <a:r>
              <a:rPr lang="en-AU" sz="3500" b="1" dirty="0">
                <a:solidFill>
                  <a:srgbClr val="3F4867"/>
                </a:solidFill>
                <a:latin typeface="Calibri" panose="020F0502020204030204" pitchFamily="34" charset="0"/>
                <a:cs typeface="Calibri" panose="020F0502020204030204" pitchFamily="34" charset="0"/>
              </a:rPr>
              <a:t>, C. Klamenakou</a:t>
            </a:r>
            <a:r>
              <a:rPr lang="en-AU" sz="3500" b="1" baseline="30000" dirty="0">
                <a:solidFill>
                  <a:srgbClr val="3F4867"/>
                </a:solidFill>
                <a:latin typeface="Calibri" panose="020F0502020204030204" pitchFamily="34" charset="0"/>
                <a:cs typeface="Calibri" panose="020F0502020204030204" pitchFamily="34" charset="0"/>
              </a:rPr>
              <a:t>2</a:t>
            </a:r>
            <a:r>
              <a:rPr lang="en-AU" sz="3500" b="1" dirty="0">
                <a:solidFill>
                  <a:srgbClr val="3F4867"/>
                </a:solidFill>
                <a:latin typeface="Calibri" panose="020F0502020204030204" pitchFamily="34" charset="0"/>
                <a:cs typeface="Calibri" panose="020F0502020204030204" pitchFamily="34" charset="0"/>
              </a:rPr>
              <a:t>, E. Giorgi</a:t>
            </a:r>
            <a:r>
              <a:rPr lang="en-AU" sz="3500" b="1" baseline="30000" dirty="0">
                <a:solidFill>
                  <a:srgbClr val="3F4867"/>
                </a:solidFill>
                <a:latin typeface="Calibri" panose="020F0502020204030204" pitchFamily="34" charset="0"/>
                <a:cs typeface="Calibri" panose="020F0502020204030204" pitchFamily="34" charset="0"/>
              </a:rPr>
              <a:t>2</a:t>
            </a:r>
            <a:r>
              <a:rPr lang="en-AU" sz="3500" b="1" dirty="0">
                <a:solidFill>
                  <a:srgbClr val="3F4867"/>
                </a:solidFill>
                <a:latin typeface="Calibri" panose="020F0502020204030204" pitchFamily="34" charset="0"/>
                <a:cs typeface="Calibri" panose="020F0502020204030204" pitchFamily="34" charset="0"/>
              </a:rPr>
              <a:t>, S. Andrioti</a:t>
            </a:r>
            <a:r>
              <a:rPr lang="en-AU" sz="3500" b="1" baseline="30000" dirty="0">
                <a:solidFill>
                  <a:srgbClr val="3F4867"/>
                </a:solidFill>
                <a:latin typeface="Calibri" panose="020F0502020204030204" pitchFamily="34" charset="0"/>
                <a:cs typeface="Calibri" panose="020F0502020204030204" pitchFamily="34" charset="0"/>
              </a:rPr>
              <a:t>2</a:t>
            </a:r>
            <a:r>
              <a:rPr lang="en-AU" sz="3500" b="1" dirty="0">
                <a:solidFill>
                  <a:srgbClr val="3F4867"/>
                </a:solidFill>
                <a:latin typeface="Calibri" panose="020F0502020204030204" pitchFamily="34" charset="0"/>
                <a:cs typeface="Calibri" panose="020F0502020204030204" pitchFamily="34" charset="0"/>
              </a:rPr>
              <a:t>, M. Georgakopoulou</a:t>
            </a:r>
            <a:r>
              <a:rPr lang="en-AU" sz="3500" b="1" baseline="30000" dirty="0">
                <a:solidFill>
                  <a:srgbClr val="3F4867"/>
                </a:solidFill>
                <a:latin typeface="Calibri" panose="020F0502020204030204" pitchFamily="34" charset="0"/>
                <a:cs typeface="Calibri" panose="020F0502020204030204" pitchFamily="34" charset="0"/>
              </a:rPr>
              <a:t>1</a:t>
            </a:r>
            <a:r>
              <a:rPr lang="en-AU" sz="3500" b="1" dirty="0">
                <a:solidFill>
                  <a:srgbClr val="3F4867"/>
                </a:solidFill>
                <a:latin typeface="Calibri" panose="020F0502020204030204" pitchFamily="34" charset="0"/>
                <a:cs typeface="Calibri" panose="020F0502020204030204" pitchFamily="34" charset="0"/>
              </a:rPr>
              <a:t>, E. Vagiakis</a:t>
            </a:r>
            <a:r>
              <a:rPr lang="en-AU" sz="3500" b="1" baseline="30000" dirty="0">
                <a:solidFill>
                  <a:srgbClr val="3F4867"/>
                </a:solidFill>
                <a:latin typeface="Calibri" panose="020F0502020204030204" pitchFamily="34" charset="0"/>
                <a:cs typeface="Calibri" panose="020F0502020204030204" pitchFamily="34" charset="0"/>
              </a:rPr>
              <a:t>1</a:t>
            </a:r>
            <a:r>
              <a:rPr lang="en-AU" sz="3500" b="1" dirty="0">
                <a:solidFill>
                  <a:srgbClr val="3F4867"/>
                </a:solidFill>
                <a:latin typeface="Calibri" panose="020F0502020204030204" pitchFamily="34" charset="0"/>
                <a:cs typeface="Calibri" panose="020F0502020204030204" pitchFamily="34" charset="0"/>
              </a:rPr>
              <a:t>, </a:t>
            </a:r>
            <a:r>
              <a:rPr lang="en-AU" sz="3500" b="1" u="sng" dirty="0">
                <a:solidFill>
                  <a:srgbClr val="3F4867"/>
                </a:solidFill>
                <a:latin typeface="Calibri" panose="020F0502020204030204" pitchFamily="34" charset="0"/>
                <a:cs typeface="Calibri" panose="020F0502020204030204" pitchFamily="34" charset="0"/>
              </a:rPr>
              <a:t>G. Trakada</a:t>
            </a:r>
            <a:r>
              <a:rPr lang="en-AU" sz="3500" b="1" u="sng" baseline="30000" dirty="0">
                <a:solidFill>
                  <a:srgbClr val="3F4867"/>
                </a:solidFill>
                <a:latin typeface="Calibri" panose="020F0502020204030204" pitchFamily="34" charset="0"/>
                <a:cs typeface="Calibri" panose="020F0502020204030204" pitchFamily="34" charset="0"/>
              </a:rPr>
              <a:t>1,2</a:t>
            </a:r>
            <a:endParaRPr lang="en-AU" sz="3500" b="1" u="sng" dirty="0">
              <a:solidFill>
                <a:srgbClr val="3F4867"/>
              </a:solidFill>
              <a:latin typeface="Calibri" panose="020F0502020204030204" pitchFamily="34" charset="0"/>
              <a:cs typeface="Calibri" panose="020F0502020204030204" pitchFamily="34" charset="0"/>
            </a:endParaRPr>
          </a:p>
          <a:p>
            <a:pPr>
              <a:spcBef>
                <a:spcPct val="20000"/>
              </a:spcBef>
            </a:pPr>
            <a:r>
              <a:rPr lang="en-AU" sz="2800" dirty="0">
                <a:solidFill>
                  <a:srgbClr val="3F4867"/>
                </a:solidFill>
                <a:latin typeface="Calibri" panose="020F0502020204030204" pitchFamily="34" charset="0"/>
                <a:cs typeface="Calibri" panose="020F0502020204030204" pitchFamily="34" charset="0"/>
              </a:rPr>
              <a:t>1 </a:t>
            </a:r>
            <a:r>
              <a:rPr lang="en-US" sz="2800" dirty="0">
                <a:solidFill>
                  <a:srgbClr val="3F4867"/>
                </a:solidFill>
                <a:latin typeface="Calibri" panose="020F0502020204030204" pitchFamily="34" charset="0"/>
                <a:cs typeface="Calibri" panose="020F0502020204030204" pitchFamily="34" charset="0"/>
              </a:rPr>
              <a:t>Master's Degree 'Sleep-Related Breathing Disorders – Laboratory and Clinical Sleep Medicine’, Evangelismos Hospital, School of Medicine, National and Kapodistrian University of Athens - Athens (Greece)</a:t>
            </a:r>
            <a:endParaRPr lang="en-AU" sz="2800" dirty="0">
              <a:solidFill>
                <a:srgbClr val="3F4867"/>
              </a:solidFill>
              <a:latin typeface="Calibri" panose="020F0502020204030204" pitchFamily="34" charset="0"/>
              <a:cs typeface="Calibri" panose="020F0502020204030204" pitchFamily="34" charset="0"/>
            </a:endParaRPr>
          </a:p>
          <a:p>
            <a:pPr>
              <a:spcBef>
                <a:spcPct val="20000"/>
              </a:spcBef>
            </a:pPr>
            <a:r>
              <a:rPr lang="en-AU" sz="2800" dirty="0">
                <a:solidFill>
                  <a:srgbClr val="3F4867"/>
                </a:solidFill>
                <a:latin typeface="Calibri" panose="020F0502020204030204" pitchFamily="34" charset="0"/>
                <a:cs typeface="Calibri" panose="020F0502020204030204" pitchFamily="34" charset="0"/>
              </a:rPr>
              <a:t>2 </a:t>
            </a:r>
            <a:r>
              <a:rPr lang="en-US" sz="2800" dirty="0">
                <a:solidFill>
                  <a:srgbClr val="3F4867"/>
                </a:solidFill>
                <a:latin typeface="Calibri" panose="020F0502020204030204" pitchFamily="34" charset="0"/>
                <a:cs typeface="Calibri" panose="020F0502020204030204" pitchFamily="34" charset="0"/>
              </a:rPr>
              <a:t>Division of Pulmonology, Department of Clinical Therapeutics, Alexandra Hospital, School of Medicine, National and Kapodistrian University of Athens – Athens (Greece)</a:t>
            </a:r>
          </a:p>
          <a:p>
            <a:pPr>
              <a:spcBef>
                <a:spcPct val="20000"/>
              </a:spcBef>
            </a:pPr>
            <a:endParaRPr lang="en-AU" sz="3196" dirty="0">
              <a:solidFill>
                <a:srgbClr val="3F4867"/>
              </a:solidFill>
              <a:latin typeface="Arial" panose="020B0604020202020204" pitchFamily="34" charset="0"/>
              <a:cs typeface="Arial" panose="020B0604020202020204" pitchFamily="34" charset="0"/>
            </a:endParaRPr>
          </a:p>
        </p:txBody>
      </p:sp>
      <p:sp>
        <p:nvSpPr>
          <p:cNvPr id="52" name="Text Box 2">
            <a:extLst>
              <a:ext uri="{FF2B5EF4-FFF2-40B4-BE49-F238E27FC236}">
                <a16:creationId xmlns:a16="http://schemas.microsoft.com/office/drawing/2014/main" id="{5562C4E8-7FA3-7769-4A46-4BDC4C8E431C}"/>
              </a:ext>
            </a:extLst>
          </p:cNvPr>
          <p:cNvSpPr txBox="1">
            <a:spLocks noChangeArrowheads="1"/>
          </p:cNvSpPr>
          <p:nvPr/>
        </p:nvSpPr>
        <p:spPr bwMode="auto">
          <a:xfrm>
            <a:off x="552181" y="7185706"/>
            <a:ext cx="28919634" cy="199540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478096" tIns="478096" rIns="478096" bIns="478096" anchor="ctr"/>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r>
              <a:rPr lang="en-US" sz="6600" b="1" dirty="0">
                <a:solidFill>
                  <a:srgbClr val="3F4867"/>
                </a:solidFill>
                <a:latin typeface="Calibri" panose="020F0502020204030204" pitchFamily="34" charset="0"/>
                <a:cs typeface="Calibri" panose="020F0502020204030204" pitchFamily="34" charset="0"/>
              </a:rPr>
              <a:t>Chronotype Variations: Three months of observation in Sleep Apnea Patients</a:t>
            </a:r>
            <a:endParaRPr lang="en-AU" sz="6600" dirty="0">
              <a:solidFill>
                <a:srgbClr val="3F4867"/>
              </a:solidFill>
              <a:latin typeface="Calibri" panose="020F0502020204030204" pitchFamily="34" charset="0"/>
              <a:cs typeface="Calibri" panose="020F0502020204030204" pitchFamily="34" charset="0"/>
            </a:endParaRPr>
          </a:p>
        </p:txBody>
      </p:sp>
      <p:sp>
        <p:nvSpPr>
          <p:cNvPr id="53" name="Rectángulo: esquinas redondeadas 52">
            <a:extLst>
              <a:ext uri="{FF2B5EF4-FFF2-40B4-BE49-F238E27FC236}">
                <a16:creationId xmlns:a16="http://schemas.microsoft.com/office/drawing/2014/main" id="{DFF2B555-B71F-1905-6172-3281ED9A86EC}"/>
              </a:ext>
            </a:extLst>
          </p:cNvPr>
          <p:cNvSpPr/>
          <p:nvPr/>
        </p:nvSpPr>
        <p:spPr>
          <a:xfrm rot="16200000">
            <a:off x="10429115" y="2762949"/>
            <a:ext cx="11621954" cy="31576586"/>
          </a:xfrm>
          <a:prstGeom prst="roundRect">
            <a:avLst>
              <a:gd name="adj" fmla="val 462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Text Box 2">
            <a:extLst>
              <a:ext uri="{FF2B5EF4-FFF2-40B4-BE49-F238E27FC236}">
                <a16:creationId xmlns:a16="http://schemas.microsoft.com/office/drawing/2014/main" id="{D6BEF1FD-AC7B-FD11-86AF-49BEAA2AA86F}"/>
              </a:ext>
            </a:extLst>
          </p:cNvPr>
          <p:cNvSpPr txBox="1">
            <a:spLocks noChangeArrowheads="1"/>
          </p:cNvSpPr>
          <p:nvPr/>
        </p:nvSpPr>
        <p:spPr bwMode="auto">
          <a:xfrm>
            <a:off x="604101" y="13060458"/>
            <a:ext cx="7225091" cy="1312076"/>
          </a:xfrm>
          <a:prstGeom prst="rect">
            <a:avLst/>
          </a:prstGeom>
          <a:noFill/>
          <a:ln>
            <a:noFill/>
          </a:ln>
          <a:effectLst/>
        </p:spPr>
        <p:txBody>
          <a:bodyPr lIns="610157" tIns="610157" rIns="610157" bIns="610157" anchor="ctr"/>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r>
              <a:rPr lang="en-GB" sz="5400" b="1" kern="0" dirty="0">
                <a:solidFill>
                  <a:srgbClr val="3F4867"/>
                </a:solidFill>
                <a:latin typeface="Calibri" panose="020F0502020204030204" pitchFamily="34" charset="0"/>
                <a:cs typeface="Calibri" panose="020F0502020204030204" pitchFamily="34" charset="0"/>
              </a:rPr>
              <a:t>INTRODUCTION</a:t>
            </a:r>
            <a:endParaRPr lang="en-AU" sz="5400" kern="0" dirty="0">
              <a:solidFill>
                <a:srgbClr val="3F4867"/>
              </a:solidFill>
              <a:latin typeface="Calibri" panose="020F0502020204030204" pitchFamily="34" charset="0"/>
              <a:cs typeface="Calibri" panose="020F0502020204030204" pitchFamily="34" charset="0"/>
            </a:endParaRPr>
          </a:p>
        </p:txBody>
      </p:sp>
      <p:sp>
        <p:nvSpPr>
          <p:cNvPr id="55" name="Rectángulo 54">
            <a:extLst>
              <a:ext uri="{FF2B5EF4-FFF2-40B4-BE49-F238E27FC236}">
                <a16:creationId xmlns:a16="http://schemas.microsoft.com/office/drawing/2014/main" id="{E789975F-23C5-9159-887B-6DB68E3BFF13}"/>
              </a:ext>
            </a:extLst>
          </p:cNvPr>
          <p:cNvSpPr/>
          <p:nvPr/>
        </p:nvSpPr>
        <p:spPr>
          <a:xfrm>
            <a:off x="885352" y="14597803"/>
            <a:ext cx="6799565" cy="6740307"/>
          </a:xfrm>
          <a:prstGeom prst="rect">
            <a:avLst/>
          </a:prstGeom>
        </p:spPr>
        <p:txBody>
          <a:bodyPr wrap="square">
            <a:spAutoFit/>
          </a:bodyPr>
          <a:lstStyle/>
          <a:p>
            <a:pPr algn="just"/>
            <a:r>
              <a:rPr lang="en-US" sz="3600" dirty="0">
                <a:solidFill>
                  <a:schemeClr val="tx1">
                    <a:lumMod val="65000"/>
                    <a:lumOff val="35000"/>
                  </a:schemeClr>
                </a:solidFill>
                <a:latin typeface="Calibri" panose="020F0502020204030204" pitchFamily="34" charset="0"/>
                <a:cs typeface="Calibri" panose="020F0502020204030204" pitchFamily="34" charset="0"/>
              </a:rPr>
              <a:t>  </a:t>
            </a:r>
            <a:endParaRPr lang="en-GR" sz="3600" kern="100" dirty="0">
              <a:effectLst/>
              <a:latin typeface="Calibri" panose="020F0502020204030204" pitchFamily="34" charset="0"/>
              <a:ea typeface="Calibri" panose="020F0502020204030204" pitchFamily="34" charset="0"/>
              <a:cs typeface="Calibri" panose="020F0502020204030204" pitchFamily="34" charset="0"/>
            </a:endParaRPr>
          </a:p>
          <a:p>
            <a:pPr algn="just"/>
            <a:r>
              <a:rPr lang="en-US" sz="3600" kern="100" dirty="0">
                <a:solidFill>
                  <a:srgbClr val="0D0D0D"/>
                </a:solidFill>
                <a:effectLst/>
                <a:latin typeface="Calibri" panose="020F0502020204030204" pitchFamily="34" charset="0"/>
                <a:ea typeface="Calibri" panose="020F0502020204030204" pitchFamily="34" charset="0"/>
                <a:cs typeface="Calibri" panose="020F0502020204030204" pitchFamily="34" charset="0"/>
              </a:rPr>
              <a:t>Chronotype refers to an individual's inherent preference for the timing of sleep and wakefulness. </a:t>
            </a:r>
            <a:endParaRPr lang="el-GR" sz="3600" kern="100" dirty="0">
              <a:solidFill>
                <a:srgbClr val="0D0D0D"/>
              </a:solidFill>
              <a:effectLst/>
              <a:latin typeface="Calibri" panose="020F0502020204030204" pitchFamily="34" charset="0"/>
              <a:ea typeface="Calibri" panose="020F0502020204030204" pitchFamily="34" charset="0"/>
              <a:cs typeface="Calibri" panose="020F0502020204030204" pitchFamily="34" charset="0"/>
            </a:endParaRPr>
          </a:p>
          <a:p>
            <a:pPr algn="just"/>
            <a:endParaRPr lang="el-GR" sz="3600" kern="100" dirty="0">
              <a:solidFill>
                <a:srgbClr val="0D0D0D"/>
              </a:solidFill>
              <a:latin typeface="Calibri" panose="020F0502020204030204" pitchFamily="34" charset="0"/>
              <a:ea typeface="Calibri" panose="020F0502020204030204" pitchFamily="34" charset="0"/>
              <a:cs typeface="Calibri" panose="020F0502020204030204" pitchFamily="34" charset="0"/>
            </a:endParaRPr>
          </a:p>
          <a:p>
            <a:pPr algn="just"/>
            <a:endParaRPr lang="el-GR" sz="3600" kern="100" dirty="0">
              <a:solidFill>
                <a:srgbClr val="0D0D0D"/>
              </a:solidFill>
              <a:latin typeface="Calibri" panose="020F0502020204030204" pitchFamily="34" charset="0"/>
              <a:ea typeface="Calibri" panose="020F0502020204030204" pitchFamily="34" charset="0"/>
              <a:cs typeface="Calibri" panose="020F0502020204030204" pitchFamily="34" charset="0"/>
            </a:endParaRPr>
          </a:p>
          <a:p>
            <a:pPr algn="just"/>
            <a:r>
              <a:rPr lang="en-US" sz="3600" kern="100" dirty="0">
                <a:solidFill>
                  <a:srgbClr val="0D0D0D"/>
                </a:solidFill>
                <a:effectLst/>
                <a:latin typeface="Calibri" panose="020F0502020204030204" pitchFamily="34" charset="0"/>
                <a:ea typeface="Calibri" panose="020F0502020204030204" pitchFamily="34" charset="0"/>
                <a:cs typeface="Calibri" panose="020F0502020204030204" pitchFamily="34" charset="0"/>
              </a:rPr>
              <a:t>While its association with obstructive sleep apnea (OSA) is described, the correlation and causal link between chronotype and its impact in OSA amelioration after treatment remain unclear. </a:t>
            </a:r>
            <a:endParaRPr lang="en-AU" sz="3600"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56" name="Rectángulo: esquinas redondeadas 55">
            <a:extLst>
              <a:ext uri="{FF2B5EF4-FFF2-40B4-BE49-F238E27FC236}">
                <a16:creationId xmlns:a16="http://schemas.microsoft.com/office/drawing/2014/main" id="{A0F5F9CF-F194-A58D-677B-5BC6BC3E8D50}"/>
              </a:ext>
            </a:extLst>
          </p:cNvPr>
          <p:cNvSpPr/>
          <p:nvPr/>
        </p:nvSpPr>
        <p:spPr>
          <a:xfrm>
            <a:off x="1238974" y="14282383"/>
            <a:ext cx="1187484" cy="273631"/>
          </a:xfrm>
          <a:prstGeom prst="roundRect">
            <a:avLst>
              <a:gd name="adj" fmla="val 50000"/>
            </a:avLst>
          </a:prstGeom>
          <a:solidFill>
            <a:srgbClr val="FFCC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7" name="Text Box 2">
            <a:extLst>
              <a:ext uri="{FF2B5EF4-FFF2-40B4-BE49-F238E27FC236}">
                <a16:creationId xmlns:a16="http://schemas.microsoft.com/office/drawing/2014/main" id="{9538829E-62D8-036C-F1AB-FACF236D9445}"/>
              </a:ext>
            </a:extLst>
          </p:cNvPr>
          <p:cNvSpPr txBox="1">
            <a:spLocks noChangeArrowheads="1"/>
          </p:cNvSpPr>
          <p:nvPr/>
        </p:nvSpPr>
        <p:spPr bwMode="auto">
          <a:xfrm>
            <a:off x="8377185" y="13061943"/>
            <a:ext cx="5764390" cy="133254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610157" tIns="610157" rIns="610157" bIns="610157" anchor="ctr"/>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r>
              <a:rPr lang="en-GB" sz="5400" b="1" kern="0" dirty="0">
                <a:solidFill>
                  <a:srgbClr val="3F4867"/>
                </a:solidFill>
                <a:latin typeface="Calibri" panose="020F0502020204030204" pitchFamily="34" charset="0"/>
                <a:cs typeface="Calibri" panose="020F0502020204030204" pitchFamily="34" charset="0"/>
              </a:rPr>
              <a:t>AIM</a:t>
            </a:r>
            <a:endParaRPr lang="en-AU" sz="5400" kern="0" dirty="0">
              <a:solidFill>
                <a:srgbClr val="3F4867"/>
              </a:solidFill>
              <a:latin typeface="Calibri" panose="020F0502020204030204" pitchFamily="34" charset="0"/>
              <a:cs typeface="Calibri" panose="020F0502020204030204" pitchFamily="34" charset="0"/>
            </a:endParaRPr>
          </a:p>
        </p:txBody>
      </p:sp>
      <p:sp>
        <p:nvSpPr>
          <p:cNvPr id="58" name="Rectángulo 57">
            <a:extLst>
              <a:ext uri="{FF2B5EF4-FFF2-40B4-BE49-F238E27FC236}">
                <a16:creationId xmlns:a16="http://schemas.microsoft.com/office/drawing/2014/main" id="{ED20AC30-53F2-B593-FCA1-6F7B35567127}"/>
              </a:ext>
            </a:extLst>
          </p:cNvPr>
          <p:cNvSpPr/>
          <p:nvPr/>
        </p:nvSpPr>
        <p:spPr>
          <a:xfrm>
            <a:off x="8765851" y="15344749"/>
            <a:ext cx="5516359" cy="5078313"/>
          </a:xfrm>
          <a:prstGeom prst="rect">
            <a:avLst/>
          </a:prstGeom>
        </p:spPr>
        <p:txBody>
          <a:bodyPr wrap="square">
            <a:spAutoFit/>
          </a:bodyPr>
          <a:lstStyle/>
          <a:p>
            <a:pPr algn="just">
              <a:spcBef>
                <a:spcPct val="20000"/>
              </a:spcBef>
            </a:pPr>
            <a:r>
              <a:rPr lang="en-CA" sz="3600" dirty="0">
                <a:latin typeface="Calibri" panose="020F0502020204030204" pitchFamily="34" charset="0"/>
                <a:cs typeface="Calibri" panose="020F0502020204030204" pitchFamily="34" charset="0"/>
              </a:rPr>
              <a:t>The aim of this study is to </a:t>
            </a:r>
            <a:r>
              <a:rPr lang="en-US" sz="3600" kern="100" dirty="0">
                <a:effectLst/>
                <a:latin typeface="Calibri" panose="020F0502020204030204" pitchFamily="34" charset="0"/>
                <a:ea typeface="Calibri" panose="020F0502020204030204" pitchFamily="34" charset="0"/>
                <a:cs typeface="Calibri" panose="020F0502020204030204" pitchFamily="34" charset="0"/>
              </a:rPr>
              <a:t>elucidate the relationship between chronotype and the clinical course of OSA patients after treatment. </a:t>
            </a:r>
            <a:r>
              <a:rPr lang="en-US" sz="3600" kern="100" dirty="0">
                <a:latin typeface="Calibri" panose="020F0502020204030204" pitchFamily="34" charset="0"/>
                <a:ea typeface="Calibri" panose="020F0502020204030204" pitchFamily="34" charset="0"/>
                <a:cs typeface="Calibri" panose="020F0502020204030204" pitchFamily="34" charset="0"/>
              </a:rPr>
              <a:t>Clarifying</a:t>
            </a:r>
            <a:r>
              <a:rPr lang="en-US" sz="3600" dirty="0">
                <a:effectLst/>
                <a:latin typeface="Calibri" panose="020F0502020204030204" pitchFamily="34" charset="0"/>
                <a:ea typeface="Calibri" panose="020F0502020204030204" pitchFamily="34" charset="0"/>
                <a:cs typeface="Calibri" panose="020F0502020204030204" pitchFamily="34" charset="0"/>
              </a:rPr>
              <a:t> this relationship could be useful for refining OSA management strategies effectively</a:t>
            </a:r>
            <a:r>
              <a:rPr lang="en-GR" sz="3600" dirty="0">
                <a:latin typeface="Calibri" panose="020F0502020204030204" pitchFamily="34" charset="0"/>
                <a:ea typeface="Calibri" panose="020F0502020204030204" pitchFamily="34" charset="0"/>
                <a:cs typeface="Calibri" panose="020F0502020204030204" pitchFamily="34" charset="0"/>
              </a:rPr>
              <a:t>. </a:t>
            </a:r>
            <a:endParaRPr lang="en-CA" sz="3600" dirty="0">
              <a:latin typeface="Calibri" panose="020F0502020204030204" pitchFamily="34" charset="0"/>
              <a:cs typeface="Calibri" panose="020F0502020204030204" pitchFamily="34" charset="0"/>
            </a:endParaRPr>
          </a:p>
        </p:txBody>
      </p:sp>
      <p:sp>
        <p:nvSpPr>
          <p:cNvPr id="59" name="Rectángulo: esquinas redondeadas 58">
            <a:extLst>
              <a:ext uri="{FF2B5EF4-FFF2-40B4-BE49-F238E27FC236}">
                <a16:creationId xmlns:a16="http://schemas.microsoft.com/office/drawing/2014/main" id="{7ACB2E30-903F-B96B-98BA-D16A5607A68C}"/>
              </a:ext>
            </a:extLst>
          </p:cNvPr>
          <p:cNvSpPr/>
          <p:nvPr/>
        </p:nvSpPr>
        <p:spPr>
          <a:xfrm>
            <a:off x="8973959" y="14341493"/>
            <a:ext cx="1187484" cy="273631"/>
          </a:xfrm>
          <a:prstGeom prst="roundRect">
            <a:avLst>
              <a:gd name="adj" fmla="val 50000"/>
            </a:avLst>
          </a:prstGeom>
          <a:solidFill>
            <a:srgbClr val="FFCC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0" name="Text Box 2">
            <a:extLst>
              <a:ext uri="{FF2B5EF4-FFF2-40B4-BE49-F238E27FC236}">
                <a16:creationId xmlns:a16="http://schemas.microsoft.com/office/drawing/2014/main" id="{448754D4-F9FC-CD32-76D0-1A8417775697}"/>
              </a:ext>
            </a:extLst>
          </p:cNvPr>
          <p:cNvSpPr txBox="1">
            <a:spLocks noChangeArrowheads="1"/>
          </p:cNvSpPr>
          <p:nvPr/>
        </p:nvSpPr>
        <p:spPr bwMode="auto">
          <a:xfrm>
            <a:off x="15543144" y="12527668"/>
            <a:ext cx="8696761" cy="216807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610157" tIns="610157" rIns="610157" bIns="610157" anchor="ctr"/>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r>
              <a:rPr lang="en-GB" sz="5400" b="1" kern="0" dirty="0">
                <a:solidFill>
                  <a:srgbClr val="3F4867"/>
                </a:solidFill>
                <a:latin typeface="Calibri" panose="020F0502020204030204" pitchFamily="34" charset="0"/>
                <a:cs typeface="Calibri" panose="020F0502020204030204" pitchFamily="34" charset="0"/>
              </a:rPr>
              <a:t>METHODS</a:t>
            </a:r>
            <a:endParaRPr lang="en-AU" sz="5400" kern="0" dirty="0">
              <a:solidFill>
                <a:srgbClr val="3F4867"/>
              </a:solidFill>
              <a:latin typeface="Calibri" panose="020F0502020204030204" pitchFamily="34" charset="0"/>
              <a:cs typeface="Calibri" panose="020F0502020204030204" pitchFamily="34" charset="0"/>
            </a:endParaRPr>
          </a:p>
        </p:txBody>
      </p:sp>
      <p:sp>
        <p:nvSpPr>
          <p:cNvPr id="61" name="Rectángulo 60">
            <a:extLst>
              <a:ext uri="{FF2B5EF4-FFF2-40B4-BE49-F238E27FC236}">
                <a16:creationId xmlns:a16="http://schemas.microsoft.com/office/drawing/2014/main" id="{27D9D770-AB90-60EC-9C1D-96EE443412E3}"/>
              </a:ext>
            </a:extLst>
          </p:cNvPr>
          <p:cNvSpPr/>
          <p:nvPr/>
        </p:nvSpPr>
        <p:spPr>
          <a:xfrm>
            <a:off x="15795154" y="14801251"/>
            <a:ext cx="15788765" cy="8956298"/>
          </a:xfrm>
          <a:prstGeom prst="rect">
            <a:avLst/>
          </a:prstGeom>
        </p:spPr>
        <p:txBody>
          <a:bodyPr wrap="square">
            <a:spAutoFit/>
          </a:bodyPr>
          <a:lstStyle/>
          <a:p>
            <a:pPr algn="just"/>
            <a:r>
              <a:rPr lang="en-US" sz="36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We performed a cross-sectional study in our Sleep Laboratory (Department of Clinical Therapeutics, “Alexandra” Hospital, Athens).</a:t>
            </a:r>
          </a:p>
          <a:p>
            <a:pPr algn="just"/>
            <a:endParaRPr lang="en-US" sz="3600" kern="100" dirty="0">
              <a:solidFill>
                <a:srgbClr val="242424"/>
              </a:solidFill>
              <a:latin typeface="Calibri" panose="020F0502020204030204" pitchFamily="34" charset="0"/>
              <a:ea typeface="Calibri" panose="020F0502020204030204" pitchFamily="34" charset="0"/>
              <a:cs typeface="Calibri" panose="020F0502020204030204" pitchFamily="34" charset="0"/>
            </a:endParaRPr>
          </a:p>
          <a:p>
            <a:pPr algn="just"/>
            <a:r>
              <a:rPr lang="en-US" sz="3600" kern="100" dirty="0">
                <a:solidFill>
                  <a:srgbClr val="242424"/>
                </a:solidFill>
                <a:latin typeface="Calibri" panose="020F0502020204030204" pitchFamily="34" charset="0"/>
                <a:ea typeface="Calibri" panose="020F0502020204030204" pitchFamily="34" charset="0"/>
                <a:cs typeface="Calibri" panose="020F0502020204030204" pitchFamily="34" charset="0"/>
              </a:rPr>
              <a:t>N</a:t>
            </a:r>
            <a:r>
              <a:rPr lang="en-US" sz="36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ewly diagnosed OSA patients (from 01/2023 until 11/2023) were evaluated.</a:t>
            </a:r>
          </a:p>
          <a:p>
            <a:pPr algn="just"/>
            <a:endParaRPr lang="en-US" sz="3600" kern="100" dirty="0">
              <a:solidFill>
                <a:srgbClr val="242424"/>
              </a:solidFill>
              <a:latin typeface="Calibri" panose="020F0502020204030204" pitchFamily="34" charset="0"/>
              <a:ea typeface="Calibri" panose="020F0502020204030204" pitchFamily="34" charset="0"/>
              <a:cs typeface="Calibri" panose="020F0502020204030204" pitchFamily="34" charset="0"/>
            </a:endParaRPr>
          </a:p>
          <a:p>
            <a:pPr algn="just"/>
            <a:r>
              <a:rPr lang="en-US" sz="36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The patients were monitored for 3 months after given appropriate OSA treatment. </a:t>
            </a:r>
          </a:p>
          <a:p>
            <a:pPr algn="just"/>
            <a:endParaRPr lang="en-US" sz="3600" kern="100" dirty="0">
              <a:solidFill>
                <a:srgbClr val="242424"/>
              </a:solidFill>
              <a:latin typeface="Calibri" panose="020F0502020204030204" pitchFamily="34" charset="0"/>
              <a:ea typeface="Calibri" panose="020F0502020204030204" pitchFamily="34" charset="0"/>
              <a:cs typeface="Calibri" panose="020F0502020204030204" pitchFamily="34" charset="0"/>
            </a:endParaRPr>
          </a:p>
          <a:p>
            <a:pPr algn="just"/>
            <a:r>
              <a:rPr lang="en-US" sz="36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We handed out questionnaires regarding:</a:t>
            </a:r>
          </a:p>
          <a:p>
            <a:pPr marL="457200" indent="-457200" algn="just">
              <a:buFont typeface="Arial" panose="020B0604020202020204" pitchFamily="34" charset="0"/>
              <a:buChar char="•"/>
            </a:pPr>
            <a:r>
              <a:rPr lang="en-US" sz="36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Socio-demographic information</a:t>
            </a:r>
          </a:p>
          <a:p>
            <a:pPr marL="457200" indent="-457200" algn="just">
              <a:buFont typeface="Arial" panose="020B0604020202020204" pitchFamily="34" charset="0"/>
              <a:buChar char="•"/>
            </a:pPr>
            <a:r>
              <a:rPr lang="en-US" sz="3600" kern="100" dirty="0">
                <a:solidFill>
                  <a:srgbClr val="242424"/>
                </a:solidFill>
                <a:latin typeface="Calibri" panose="020F0502020204030204" pitchFamily="34" charset="0"/>
                <a:ea typeface="Calibri" panose="020F0502020204030204" pitchFamily="34" charset="0"/>
                <a:cs typeface="Calibri" panose="020F0502020204030204" pitchFamily="34" charset="0"/>
              </a:rPr>
              <a:t>H</a:t>
            </a:r>
            <a:r>
              <a:rPr lang="en-US" sz="36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istory of comorbidities</a:t>
            </a:r>
          </a:p>
          <a:p>
            <a:pPr marL="457200" indent="-457200" algn="just">
              <a:buFont typeface="Arial" panose="020B0604020202020204" pitchFamily="34" charset="0"/>
              <a:buChar char="•"/>
            </a:pPr>
            <a:r>
              <a:rPr lang="en-US" sz="3600" kern="100" dirty="0">
                <a:solidFill>
                  <a:srgbClr val="242424"/>
                </a:solidFill>
                <a:latin typeface="Calibri" panose="020F0502020204030204" pitchFamily="34" charset="0"/>
                <a:ea typeface="Calibri" panose="020F0502020204030204" pitchFamily="34" charset="0"/>
                <a:cs typeface="Calibri" panose="020F0502020204030204" pitchFamily="34" charset="0"/>
              </a:rPr>
              <a:t>C</a:t>
            </a:r>
            <a:r>
              <a:rPr lang="en-US" sz="36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hronotype assessment (MEQ) </a:t>
            </a:r>
          </a:p>
          <a:p>
            <a:pPr marL="457200" indent="-457200" algn="just">
              <a:buFont typeface="Arial" panose="020B0604020202020204" pitchFamily="34" charset="0"/>
              <a:buChar char="•"/>
            </a:pPr>
            <a:r>
              <a:rPr lang="en-US" sz="3600" kern="100" dirty="0">
                <a:solidFill>
                  <a:srgbClr val="242424"/>
                </a:solidFill>
                <a:latin typeface="Calibri" panose="020F0502020204030204" pitchFamily="34" charset="0"/>
                <a:ea typeface="Calibri" panose="020F0502020204030204" pitchFamily="34" charset="0"/>
                <a:cs typeface="Calibri" panose="020F0502020204030204" pitchFamily="34" charset="0"/>
              </a:rPr>
              <a:t>P</a:t>
            </a:r>
            <a:r>
              <a:rPr lang="en-US" sz="36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sychometric scales assessing anxiety (HADS-A), depression (HADS-D), Fatigue Severity Scale (FSS) and Epworth sleepiness scale (ESS) </a:t>
            </a:r>
          </a:p>
          <a:p>
            <a:pPr algn="just"/>
            <a:endParaRPr lang="en-US" sz="3600" kern="100" dirty="0">
              <a:solidFill>
                <a:srgbClr val="242424"/>
              </a:solidFill>
              <a:latin typeface="Calibri" panose="020F0502020204030204" pitchFamily="34" charset="0"/>
              <a:ea typeface="Calibri" panose="020F0502020204030204" pitchFamily="34" charset="0"/>
              <a:cs typeface="Calibri" panose="020F0502020204030204" pitchFamily="34" charset="0"/>
            </a:endParaRPr>
          </a:p>
          <a:p>
            <a:pPr algn="just"/>
            <a:r>
              <a:rPr lang="en-GB" sz="3600" b="0" i="0" u="none" strike="noStrike" dirty="0">
                <a:solidFill>
                  <a:srgbClr val="000000"/>
                </a:solidFill>
                <a:effectLst/>
                <a:latin typeface="Calibri" panose="020F0502020204030204" pitchFamily="34" charset="0"/>
                <a:cs typeface="Calibri" panose="020F0502020204030204" pitchFamily="34" charset="0"/>
              </a:rPr>
              <a:t>Questionnaires were collected during their initial evaluation and again 3 months later.</a:t>
            </a:r>
            <a:endParaRPr lang="en-GR" sz="36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2" name="Rectángulo: esquinas redondeadas 61">
            <a:extLst>
              <a:ext uri="{FF2B5EF4-FFF2-40B4-BE49-F238E27FC236}">
                <a16:creationId xmlns:a16="http://schemas.microsoft.com/office/drawing/2014/main" id="{AD952611-3C36-FB28-CF29-880A50FAABCE}"/>
              </a:ext>
            </a:extLst>
          </p:cNvPr>
          <p:cNvSpPr/>
          <p:nvPr/>
        </p:nvSpPr>
        <p:spPr>
          <a:xfrm>
            <a:off x="16185067" y="14251322"/>
            <a:ext cx="1253723" cy="273631"/>
          </a:xfrm>
          <a:prstGeom prst="roundRect">
            <a:avLst>
              <a:gd name="adj" fmla="val 50000"/>
            </a:avLst>
          </a:prstGeom>
          <a:solidFill>
            <a:srgbClr val="FFCC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solidFill>
                <a:srgbClr val="FFCC00"/>
              </a:solidFill>
            </a:endParaRPr>
          </a:p>
        </p:txBody>
      </p:sp>
      <p:cxnSp>
        <p:nvCxnSpPr>
          <p:cNvPr id="63" name="Conector recto 62">
            <a:extLst>
              <a:ext uri="{FF2B5EF4-FFF2-40B4-BE49-F238E27FC236}">
                <a16:creationId xmlns:a16="http://schemas.microsoft.com/office/drawing/2014/main" id="{0939013F-E887-F23B-0CC2-96F35EC8C9D0}"/>
              </a:ext>
            </a:extLst>
          </p:cNvPr>
          <p:cNvCxnSpPr>
            <a:cxnSpLocks/>
          </p:cNvCxnSpPr>
          <p:nvPr/>
        </p:nvCxnSpPr>
        <p:spPr>
          <a:xfrm flipH="1" flipV="1">
            <a:off x="8373047" y="13667563"/>
            <a:ext cx="32342" cy="9926602"/>
          </a:xfrm>
          <a:prstGeom prst="line">
            <a:avLst/>
          </a:prstGeom>
          <a:ln w="19050">
            <a:solidFill>
              <a:schemeClr val="bg1">
                <a:lumMod val="85000"/>
              </a:schemeClr>
            </a:solidFill>
          </a:ln>
        </p:spPr>
        <p:style>
          <a:lnRef idx="1">
            <a:schemeClr val="accent3"/>
          </a:lnRef>
          <a:fillRef idx="0">
            <a:schemeClr val="accent3"/>
          </a:fillRef>
          <a:effectRef idx="0">
            <a:schemeClr val="accent3"/>
          </a:effectRef>
          <a:fontRef idx="minor">
            <a:schemeClr val="tx1"/>
          </a:fontRef>
        </p:style>
      </p:cxnSp>
      <p:cxnSp>
        <p:nvCxnSpPr>
          <p:cNvPr id="64" name="Conector recto 63">
            <a:extLst>
              <a:ext uri="{FF2B5EF4-FFF2-40B4-BE49-F238E27FC236}">
                <a16:creationId xmlns:a16="http://schemas.microsoft.com/office/drawing/2014/main" id="{BEC3B4F6-8691-2CF2-8975-7A6565ED8C8A}"/>
              </a:ext>
            </a:extLst>
          </p:cNvPr>
          <p:cNvCxnSpPr>
            <a:cxnSpLocks/>
          </p:cNvCxnSpPr>
          <p:nvPr/>
        </p:nvCxnSpPr>
        <p:spPr>
          <a:xfrm flipV="1">
            <a:off x="15151946" y="13830947"/>
            <a:ext cx="52238" cy="9926602"/>
          </a:xfrm>
          <a:prstGeom prst="line">
            <a:avLst/>
          </a:prstGeom>
          <a:ln w="19050">
            <a:solidFill>
              <a:schemeClr val="bg1">
                <a:lumMod val="85000"/>
              </a:schemeClr>
            </a:solidFill>
          </a:ln>
        </p:spPr>
        <p:style>
          <a:lnRef idx="1">
            <a:schemeClr val="accent3"/>
          </a:lnRef>
          <a:fillRef idx="0">
            <a:schemeClr val="accent3"/>
          </a:fillRef>
          <a:effectRef idx="0">
            <a:schemeClr val="accent3"/>
          </a:effectRef>
          <a:fontRef idx="minor">
            <a:schemeClr val="tx1"/>
          </a:fontRef>
        </p:style>
      </p:cxnSp>
      <p:sp>
        <p:nvSpPr>
          <p:cNvPr id="65" name="Rectángulo: esquinas redondeadas 64">
            <a:extLst>
              <a:ext uri="{FF2B5EF4-FFF2-40B4-BE49-F238E27FC236}">
                <a16:creationId xmlns:a16="http://schemas.microsoft.com/office/drawing/2014/main" id="{3C39ECDD-71F6-F08F-6FD6-242E03C04C19}"/>
              </a:ext>
            </a:extLst>
          </p:cNvPr>
          <p:cNvSpPr/>
          <p:nvPr/>
        </p:nvSpPr>
        <p:spPr>
          <a:xfrm>
            <a:off x="430306" y="24981840"/>
            <a:ext cx="31505886" cy="15672030"/>
          </a:xfrm>
          <a:prstGeom prst="roundRect">
            <a:avLst>
              <a:gd name="adj" fmla="val 462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6" name="Text Box 2">
            <a:extLst>
              <a:ext uri="{FF2B5EF4-FFF2-40B4-BE49-F238E27FC236}">
                <a16:creationId xmlns:a16="http://schemas.microsoft.com/office/drawing/2014/main" id="{92D6E05E-0559-61E5-9AFB-A0BC5D471B75}"/>
              </a:ext>
            </a:extLst>
          </p:cNvPr>
          <p:cNvSpPr txBox="1">
            <a:spLocks noChangeArrowheads="1"/>
          </p:cNvSpPr>
          <p:nvPr/>
        </p:nvSpPr>
        <p:spPr bwMode="auto">
          <a:xfrm>
            <a:off x="826766" y="25179112"/>
            <a:ext cx="7044379" cy="126530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610157" tIns="610157" rIns="610157" bIns="610157" anchor="ctr"/>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r>
              <a:rPr lang="en-GB" sz="5400" b="1" kern="0" dirty="0">
                <a:solidFill>
                  <a:srgbClr val="3F4867"/>
                </a:solidFill>
                <a:latin typeface="Calibri" panose="020F0502020204030204" pitchFamily="34" charset="0"/>
                <a:cs typeface="Calibri" panose="020F0502020204030204" pitchFamily="34" charset="0"/>
              </a:rPr>
              <a:t>RESULTS</a:t>
            </a:r>
            <a:endParaRPr lang="en-AU" sz="5400" b="1" kern="0" dirty="0">
              <a:solidFill>
                <a:srgbClr val="3F4867"/>
              </a:solidFill>
              <a:latin typeface="Calibri" panose="020F0502020204030204" pitchFamily="34" charset="0"/>
              <a:cs typeface="Calibri" panose="020F0502020204030204" pitchFamily="34" charset="0"/>
            </a:endParaRPr>
          </a:p>
        </p:txBody>
      </p:sp>
      <p:sp>
        <p:nvSpPr>
          <p:cNvPr id="68" name="Rectángulo 67">
            <a:extLst>
              <a:ext uri="{FF2B5EF4-FFF2-40B4-BE49-F238E27FC236}">
                <a16:creationId xmlns:a16="http://schemas.microsoft.com/office/drawing/2014/main" id="{A6A382D2-5BAD-1BB7-95E6-E176434F3D8A}"/>
              </a:ext>
            </a:extLst>
          </p:cNvPr>
          <p:cNvSpPr/>
          <p:nvPr/>
        </p:nvSpPr>
        <p:spPr>
          <a:xfrm>
            <a:off x="1118694" y="27313843"/>
            <a:ext cx="8292811" cy="9579546"/>
          </a:xfrm>
          <a:prstGeom prst="rect">
            <a:avLst/>
          </a:prstGeom>
        </p:spPr>
        <p:txBody>
          <a:bodyPr wrap="square">
            <a:spAutoFit/>
          </a:bodyPr>
          <a:lstStyle/>
          <a:p>
            <a:pPr>
              <a:spcBef>
                <a:spcPct val="50000"/>
              </a:spcBef>
            </a:pPr>
            <a:r>
              <a:rPr lang="en-US" sz="36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Amongst the 91 patients included, with a mean age of 51.3 (SD: 13.4) and BMI 31.85 (SD: 6.6),  51.7% were male. </a:t>
            </a:r>
            <a:endParaRPr lang="el-GR" sz="36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a:spcBef>
                <a:spcPct val="50000"/>
              </a:spcBef>
            </a:pPr>
            <a:endParaRPr lang="en-US" sz="36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a:spcBef>
                <a:spcPct val="50000"/>
              </a:spcBef>
            </a:pPr>
            <a:r>
              <a:rPr lang="en-US" sz="36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During their first appointment, 37,36% referred experiencing sleepiness, 82,4% reported fatigue, 30,7% mentioned anxiety and 34,06% depression. </a:t>
            </a:r>
            <a:endParaRPr lang="el-GR" sz="36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a:spcBef>
                <a:spcPct val="50000"/>
              </a:spcBef>
            </a:pPr>
            <a:endParaRPr lang="en-US" sz="36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a:spcBef>
                <a:spcPct val="50000"/>
              </a:spcBef>
            </a:pPr>
            <a:r>
              <a:rPr lang="en-US" sz="3600" b="1"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The most frequent chronotype was the intermediate type (score: 42-58) </a:t>
            </a:r>
            <a:r>
              <a:rPr lang="en-US" sz="36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in 68,13% of patients, with morning type coming next (score above 59) in 23,07% and evening type (score bellow 42) in 8.8% individuals. </a:t>
            </a:r>
          </a:p>
          <a:p>
            <a:pPr>
              <a:spcBef>
                <a:spcPct val="50000"/>
              </a:spcBef>
            </a:pPr>
            <a:endParaRPr lang="en-CA" sz="2700" i="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70" name="Rectángulo: esquinas redondeadas 69">
            <a:extLst>
              <a:ext uri="{FF2B5EF4-FFF2-40B4-BE49-F238E27FC236}">
                <a16:creationId xmlns:a16="http://schemas.microsoft.com/office/drawing/2014/main" id="{3517786D-316F-A231-DDCF-0EBC0E511CA0}"/>
              </a:ext>
            </a:extLst>
          </p:cNvPr>
          <p:cNvSpPr/>
          <p:nvPr/>
        </p:nvSpPr>
        <p:spPr>
          <a:xfrm>
            <a:off x="1437645" y="26481760"/>
            <a:ext cx="1104441" cy="247345"/>
          </a:xfrm>
          <a:prstGeom prst="roundRect">
            <a:avLst>
              <a:gd name="adj" fmla="val 50000"/>
            </a:avLst>
          </a:prstGeom>
          <a:solidFill>
            <a:srgbClr val="FFCC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1" name="Rectángulo: esquinas redondeadas 70">
            <a:extLst>
              <a:ext uri="{FF2B5EF4-FFF2-40B4-BE49-F238E27FC236}">
                <a16:creationId xmlns:a16="http://schemas.microsoft.com/office/drawing/2014/main" id="{B5FF99AA-1929-68D0-7E60-6973FD1C2E64}"/>
              </a:ext>
            </a:extLst>
          </p:cNvPr>
          <p:cNvSpPr/>
          <p:nvPr/>
        </p:nvSpPr>
        <p:spPr>
          <a:xfrm>
            <a:off x="441605" y="41201023"/>
            <a:ext cx="18139067" cy="8653114"/>
          </a:xfrm>
          <a:prstGeom prst="roundRect">
            <a:avLst>
              <a:gd name="adj" fmla="val 462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2" name="Text Box 2">
            <a:extLst>
              <a:ext uri="{FF2B5EF4-FFF2-40B4-BE49-F238E27FC236}">
                <a16:creationId xmlns:a16="http://schemas.microsoft.com/office/drawing/2014/main" id="{5B8D56BD-6E2C-28C8-5969-F87DCF413AD2}"/>
              </a:ext>
            </a:extLst>
          </p:cNvPr>
          <p:cNvSpPr txBox="1">
            <a:spLocks noChangeArrowheads="1"/>
          </p:cNvSpPr>
          <p:nvPr/>
        </p:nvSpPr>
        <p:spPr bwMode="auto">
          <a:xfrm>
            <a:off x="430305" y="41581358"/>
            <a:ext cx="6684861" cy="117061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610157" tIns="610157" rIns="610157" bIns="610157" anchor="ctr"/>
          <a:lstStyle>
            <a:defPPr>
              <a:defRPr lang="en-US"/>
            </a:defPPr>
            <a:lvl1pPr defTabSz="192088" eaLnBrk="0" hangingPunct="0">
              <a:defRPr sz="5743" b="1" kern="0">
                <a:solidFill>
                  <a:srgbClr val="0063A3"/>
                </a:solidFill>
                <a:latin typeface="Arial" panose="020B0604020202020204" pitchFamily="34" charset="0"/>
                <a:ea typeface="ＭＳ Ｐゴシック" charset="0"/>
                <a:cs typeface="Arial" panose="020B0604020202020204" pitchFamily="34" charset="0"/>
              </a:defRPr>
            </a:lvl1pPr>
            <a:lvl2pPr marL="742950" indent="-285750" defTabSz="192088" eaLnBrk="0" hangingPunct="0">
              <a:defRPr sz="500">
                <a:latin typeface="Times New Roman" charset="0"/>
                <a:ea typeface="ＭＳ Ｐゴシック" charset="0"/>
              </a:defRPr>
            </a:lvl2pPr>
            <a:lvl3pPr marL="1143000" indent="-228600" defTabSz="192088" eaLnBrk="0" hangingPunct="0">
              <a:defRPr sz="500">
                <a:latin typeface="Times New Roman" charset="0"/>
                <a:ea typeface="ＭＳ Ｐゴシック" charset="0"/>
              </a:defRPr>
            </a:lvl3pPr>
            <a:lvl4pPr marL="1600200" indent="-228600" defTabSz="192088" eaLnBrk="0" hangingPunct="0">
              <a:defRPr sz="500">
                <a:latin typeface="Times New Roman" charset="0"/>
                <a:ea typeface="ＭＳ Ｐゴシック" charset="0"/>
              </a:defRPr>
            </a:lvl4pPr>
            <a:lvl5pPr marL="2057400" indent="-228600" defTabSz="192088" eaLnBrk="0" hangingPunct="0">
              <a:defRPr sz="500">
                <a:latin typeface="Times New Roman" charset="0"/>
                <a:ea typeface="ＭＳ Ｐゴシック" charset="0"/>
              </a:defRPr>
            </a:lvl5pPr>
            <a:lvl6pPr marL="2514600" indent="-228600" defTabSz="192088" eaLnBrk="0" fontAlgn="base" hangingPunct="0">
              <a:spcBef>
                <a:spcPct val="0"/>
              </a:spcBef>
              <a:spcAft>
                <a:spcPct val="0"/>
              </a:spcAft>
              <a:defRPr sz="500">
                <a:latin typeface="Times New Roman" charset="0"/>
                <a:ea typeface="ＭＳ Ｐゴシック" charset="0"/>
              </a:defRPr>
            </a:lvl6pPr>
            <a:lvl7pPr marL="2971800" indent="-228600" defTabSz="192088" eaLnBrk="0" fontAlgn="base" hangingPunct="0">
              <a:spcBef>
                <a:spcPct val="0"/>
              </a:spcBef>
              <a:spcAft>
                <a:spcPct val="0"/>
              </a:spcAft>
              <a:defRPr sz="500">
                <a:latin typeface="Times New Roman" charset="0"/>
                <a:ea typeface="ＭＳ Ｐゴシック" charset="0"/>
              </a:defRPr>
            </a:lvl7pPr>
            <a:lvl8pPr marL="3429000" indent="-228600" defTabSz="192088" eaLnBrk="0" fontAlgn="base" hangingPunct="0">
              <a:spcBef>
                <a:spcPct val="0"/>
              </a:spcBef>
              <a:spcAft>
                <a:spcPct val="0"/>
              </a:spcAft>
              <a:defRPr sz="500">
                <a:latin typeface="Times New Roman" charset="0"/>
                <a:ea typeface="ＭＳ Ｐゴシック" charset="0"/>
              </a:defRPr>
            </a:lvl8pPr>
            <a:lvl9pPr marL="3886200" indent="-228600" defTabSz="192088" eaLnBrk="0" fontAlgn="base" hangingPunct="0">
              <a:spcBef>
                <a:spcPct val="0"/>
              </a:spcBef>
              <a:spcAft>
                <a:spcPct val="0"/>
              </a:spcAft>
              <a:defRPr sz="500">
                <a:latin typeface="Times New Roman" charset="0"/>
                <a:ea typeface="ＭＳ Ｐゴシック" charset="0"/>
              </a:defRPr>
            </a:lvl9pPr>
          </a:lstStyle>
          <a:p>
            <a:r>
              <a:rPr lang="en-GB" sz="5400" dirty="0">
                <a:solidFill>
                  <a:srgbClr val="3F4867"/>
                </a:solidFill>
                <a:latin typeface="Calibri" panose="020F0502020204030204" pitchFamily="34" charset="0"/>
                <a:cs typeface="Calibri" panose="020F0502020204030204" pitchFamily="34" charset="0"/>
              </a:rPr>
              <a:t>CONCLUSIONS</a:t>
            </a:r>
            <a:endParaRPr lang="en-AU" sz="5400" dirty="0">
              <a:solidFill>
                <a:srgbClr val="3F4867"/>
              </a:solidFill>
              <a:latin typeface="Calibri" panose="020F0502020204030204" pitchFamily="34" charset="0"/>
              <a:cs typeface="Calibri" panose="020F0502020204030204" pitchFamily="34" charset="0"/>
            </a:endParaRPr>
          </a:p>
        </p:txBody>
      </p:sp>
      <p:sp>
        <p:nvSpPr>
          <p:cNvPr id="73" name="Rectángulo 72">
            <a:extLst>
              <a:ext uri="{FF2B5EF4-FFF2-40B4-BE49-F238E27FC236}">
                <a16:creationId xmlns:a16="http://schemas.microsoft.com/office/drawing/2014/main" id="{941D44F1-450E-C509-247D-CB85EB7288FC}"/>
              </a:ext>
            </a:extLst>
          </p:cNvPr>
          <p:cNvSpPr/>
          <p:nvPr/>
        </p:nvSpPr>
        <p:spPr>
          <a:xfrm>
            <a:off x="851498" y="43679464"/>
            <a:ext cx="17120014" cy="5355312"/>
          </a:xfrm>
          <a:prstGeom prst="rect">
            <a:avLst/>
          </a:prstGeom>
        </p:spPr>
        <p:txBody>
          <a:bodyPr wrap="square">
            <a:spAutoFit/>
          </a:bodyPr>
          <a:lstStyle/>
          <a:p>
            <a:pPr marL="571500" indent="-571500" algn="just" defTabSz="911262">
              <a:spcBef>
                <a:spcPct val="50000"/>
              </a:spcBef>
              <a:buFont typeface="Arial" panose="020B0604020202020204" pitchFamily="34" charset="0"/>
              <a:buChar char="•"/>
            </a:pPr>
            <a:r>
              <a:rPr lang="en-US" sz="3600" b="1" dirty="0">
                <a:latin typeface="Calibri" panose="020F0502020204030204" pitchFamily="34" charset="0"/>
                <a:cs typeface="Calibri" panose="020F0502020204030204" pitchFamily="34" charset="0"/>
              </a:rPr>
              <a:t>In patients with OSA the morning and intermediate type are the most common chronotypes we met. </a:t>
            </a:r>
          </a:p>
          <a:p>
            <a:pPr marL="571500" indent="-571500" algn="just" defTabSz="911262">
              <a:spcBef>
                <a:spcPct val="50000"/>
              </a:spcBef>
              <a:buFont typeface="Arial" panose="020B0604020202020204" pitchFamily="34" charset="0"/>
              <a:buChar char="•"/>
            </a:pPr>
            <a:r>
              <a:rPr lang="en-US" sz="3600" dirty="0">
                <a:latin typeface="Calibri" panose="020F0502020204030204" pitchFamily="34" charset="0"/>
                <a:cs typeface="Calibri" panose="020F0502020204030204" pitchFamily="34" charset="0"/>
              </a:rPr>
              <a:t>Fatigue is the most common reported symptom in these patients. </a:t>
            </a:r>
          </a:p>
          <a:p>
            <a:pPr marL="571500" indent="-571500" algn="just" defTabSz="911262">
              <a:spcBef>
                <a:spcPct val="50000"/>
              </a:spcBef>
              <a:buFont typeface="Arial" panose="020B0604020202020204" pitchFamily="34" charset="0"/>
              <a:buChar char="•"/>
            </a:pPr>
            <a:r>
              <a:rPr lang="en-US" sz="3600" dirty="0">
                <a:latin typeface="Calibri" panose="020F0502020204030204" pitchFamily="34" charset="0"/>
                <a:cs typeface="Calibri" panose="020F0502020204030204" pitchFamily="34" charset="0"/>
              </a:rPr>
              <a:t>The improvement at 3 months after using the treatment seem to extend not only in the morning symptoms the individuals reported, </a:t>
            </a:r>
            <a:r>
              <a:rPr lang="en-US" sz="3600" b="1" dirty="0">
                <a:latin typeface="Calibri" panose="020F0502020204030204" pitchFamily="34" charset="0"/>
                <a:cs typeface="Calibri" panose="020F0502020204030204" pitchFamily="34" charset="0"/>
              </a:rPr>
              <a:t>but also their mental health</a:t>
            </a:r>
            <a:r>
              <a:rPr lang="en-US" sz="3600" dirty="0">
                <a:latin typeface="Calibri" panose="020F0502020204030204" pitchFamily="34" charset="0"/>
                <a:cs typeface="Calibri" panose="020F0502020204030204" pitchFamily="34" charset="0"/>
              </a:rPr>
              <a:t>. </a:t>
            </a:r>
          </a:p>
          <a:p>
            <a:pPr marL="571500" indent="-571500" algn="just" defTabSz="911262">
              <a:spcBef>
                <a:spcPct val="50000"/>
              </a:spcBef>
              <a:buFont typeface="Arial" panose="020B0604020202020204" pitchFamily="34" charset="0"/>
              <a:buChar char="•"/>
            </a:pPr>
            <a:r>
              <a:rPr lang="en-US" sz="3600" dirty="0">
                <a:latin typeface="Calibri" panose="020F0502020204030204" pitchFamily="34" charset="0"/>
                <a:cs typeface="Calibri" panose="020F0502020204030204" pitchFamily="34" charset="0"/>
              </a:rPr>
              <a:t>Our study is expected to continue, and we can hope that sample augmentation will lead us to safer conclusions about the impact of chronotype in patients with OSA and assist in a targeted personalized treatment.</a:t>
            </a:r>
            <a:endParaRPr lang="en-CA" sz="3600" dirty="0">
              <a:latin typeface="Calibri" panose="020F0502020204030204" pitchFamily="34" charset="0"/>
              <a:cs typeface="Calibri" panose="020F0502020204030204" pitchFamily="34" charset="0"/>
            </a:endParaRPr>
          </a:p>
        </p:txBody>
      </p:sp>
      <p:sp>
        <p:nvSpPr>
          <p:cNvPr id="76" name="Rectángulo: esquinas redondeadas 75">
            <a:extLst>
              <a:ext uri="{FF2B5EF4-FFF2-40B4-BE49-F238E27FC236}">
                <a16:creationId xmlns:a16="http://schemas.microsoft.com/office/drawing/2014/main" id="{A3C16C5E-42D6-DBAC-7CD0-D26FEDFAD705}"/>
              </a:ext>
            </a:extLst>
          </p:cNvPr>
          <p:cNvSpPr/>
          <p:nvPr/>
        </p:nvSpPr>
        <p:spPr>
          <a:xfrm>
            <a:off x="1066804" y="42784621"/>
            <a:ext cx="1065397" cy="240380"/>
          </a:xfrm>
          <a:prstGeom prst="roundRect">
            <a:avLst>
              <a:gd name="adj" fmla="val 50000"/>
            </a:avLst>
          </a:prstGeom>
          <a:solidFill>
            <a:srgbClr val="FFCC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8" name="Rectángulo: esquinas redondeadas 77">
            <a:extLst>
              <a:ext uri="{FF2B5EF4-FFF2-40B4-BE49-F238E27FC236}">
                <a16:creationId xmlns:a16="http://schemas.microsoft.com/office/drawing/2014/main" id="{04D86222-E379-F6E0-ABF5-0100963FA51F}"/>
              </a:ext>
            </a:extLst>
          </p:cNvPr>
          <p:cNvSpPr/>
          <p:nvPr/>
        </p:nvSpPr>
        <p:spPr>
          <a:xfrm>
            <a:off x="19164837" y="41201024"/>
            <a:ext cx="12792846" cy="8717426"/>
          </a:xfrm>
          <a:prstGeom prst="roundRect">
            <a:avLst>
              <a:gd name="adj" fmla="val 462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9" name="Text Box 2">
            <a:extLst>
              <a:ext uri="{FF2B5EF4-FFF2-40B4-BE49-F238E27FC236}">
                <a16:creationId xmlns:a16="http://schemas.microsoft.com/office/drawing/2014/main" id="{145920BB-D17B-0490-C35E-61D8CA2A5220}"/>
              </a:ext>
            </a:extLst>
          </p:cNvPr>
          <p:cNvSpPr txBox="1">
            <a:spLocks noChangeArrowheads="1"/>
          </p:cNvSpPr>
          <p:nvPr/>
        </p:nvSpPr>
        <p:spPr bwMode="auto">
          <a:xfrm>
            <a:off x="18924516" y="45734894"/>
            <a:ext cx="13103870" cy="12045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610157" tIns="610157" rIns="610157" bIns="610157" anchor="ctr"/>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r>
              <a:rPr lang="en-GB" sz="5400" b="1" kern="0" dirty="0">
                <a:solidFill>
                  <a:srgbClr val="3F4867"/>
                </a:solidFill>
                <a:latin typeface="Calibri" panose="020F0502020204030204" pitchFamily="34" charset="0"/>
                <a:cs typeface="Calibri" panose="020F0502020204030204" pitchFamily="34" charset="0"/>
              </a:rPr>
              <a:t>CONTACT</a:t>
            </a:r>
            <a:r>
              <a:rPr lang="en-GB" sz="5400" b="1" kern="0" dirty="0">
                <a:solidFill>
                  <a:srgbClr val="10194E"/>
                </a:solidFill>
                <a:latin typeface="Calibri" panose="020F0502020204030204" pitchFamily="34" charset="0"/>
                <a:cs typeface="Calibri" panose="020F0502020204030204" pitchFamily="34" charset="0"/>
              </a:rPr>
              <a:t> </a:t>
            </a:r>
            <a:r>
              <a:rPr lang="en-GB" sz="5400" b="1" kern="0" dirty="0">
                <a:solidFill>
                  <a:srgbClr val="3F4867"/>
                </a:solidFill>
                <a:latin typeface="Calibri" panose="020F0502020204030204" pitchFamily="34" charset="0"/>
                <a:cs typeface="Calibri" panose="020F0502020204030204" pitchFamily="34" charset="0"/>
              </a:rPr>
              <a:t>INFORMATION</a:t>
            </a:r>
            <a:endParaRPr lang="en-AU" sz="5400" b="1" kern="0" dirty="0">
              <a:solidFill>
                <a:srgbClr val="3F4867"/>
              </a:solidFill>
              <a:latin typeface="Calibri" panose="020F0502020204030204" pitchFamily="34" charset="0"/>
              <a:cs typeface="Calibri" panose="020F0502020204030204" pitchFamily="34" charset="0"/>
            </a:endParaRPr>
          </a:p>
        </p:txBody>
      </p:sp>
      <p:sp>
        <p:nvSpPr>
          <p:cNvPr id="80" name="Rectángulo 79">
            <a:extLst>
              <a:ext uri="{FF2B5EF4-FFF2-40B4-BE49-F238E27FC236}">
                <a16:creationId xmlns:a16="http://schemas.microsoft.com/office/drawing/2014/main" id="{416AE380-3B6A-D7DB-0491-D76096432F48}"/>
              </a:ext>
            </a:extLst>
          </p:cNvPr>
          <p:cNvSpPr/>
          <p:nvPr/>
        </p:nvSpPr>
        <p:spPr>
          <a:xfrm>
            <a:off x="19482151" y="47398328"/>
            <a:ext cx="11942420" cy="2308324"/>
          </a:xfrm>
          <a:prstGeom prst="rect">
            <a:avLst/>
          </a:prstGeom>
        </p:spPr>
        <p:txBody>
          <a:bodyPr wrap="square">
            <a:spAutoFit/>
          </a:bodyPr>
          <a:lstStyle/>
          <a:p>
            <a:pPr algn="just" defTabSz="911262" eaLnBrk="0" hangingPunct="0">
              <a:spcBef>
                <a:spcPct val="50000"/>
              </a:spcBef>
            </a:pPr>
            <a:r>
              <a:rPr lang="en-AU" sz="3600" dirty="0">
                <a:latin typeface="Calibri" panose="020F0502020204030204" pitchFamily="34" charset="0"/>
                <a:cs typeface="Calibri" panose="020F0502020204030204" pitchFamily="34" charset="0"/>
              </a:rPr>
              <a:t>Nikolaos Athanasiou, First Intensive Care Unit  (ICU) Department, Evaggelismos Hospital,National and </a:t>
            </a:r>
            <a:r>
              <a:rPr lang="en-AU" sz="3600" dirty="0" err="1">
                <a:latin typeface="Calibri" panose="020F0502020204030204" pitchFamily="34" charset="0"/>
                <a:cs typeface="Calibri" panose="020F0502020204030204" pitchFamily="34" charset="0"/>
              </a:rPr>
              <a:t>Kapodistrian</a:t>
            </a:r>
            <a:r>
              <a:rPr lang="en-AU" sz="3600" dirty="0">
                <a:latin typeface="Calibri" panose="020F0502020204030204" pitchFamily="34" charset="0"/>
                <a:cs typeface="Calibri" panose="020F0502020204030204" pitchFamily="34" charset="0"/>
              </a:rPr>
              <a:t> University of Athens, Ipsilantou 45-47, 10675 </a:t>
            </a:r>
            <a:r>
              <a:rPr lang="en-AU" sz="3600" dirty="0" err="1">
                <a:latin typeface="Calibri" panose="020F0502020204030204" pitchFamily="34" charset="0"/>
                <a:cs typeface="Calibri" panose="020F0502020204030204" pitchFamily="34" charset="0"/>
              </a:rPr>
              <a:t>Athens,Greece</a:t>
            </a:r>
            <a:r>
              <a:rPr lang="en-AU" sz="3600" dirty="0">
                <a:latin typeface="Calibri" panose="020F0502020204030204" pitchFamily="34" charset="0"/>
                <a:cs typeface="Calibri" panose="020F0502020204030204" pitchFamily="34" charset="0"/>
              </a:rPr>
              <a:t>.</a:t>
            </a:r>
            <a:r>
              <a:rPr lang="el-GR" sz="3600" dirty="0">
                <a:latin typeface="Calibri" panose="020F0502020204030204" pitchFamily="34" charset="0"/>
                <a:cs typeface="Calibri" panose="020F0502020204030204" pitchFamily="34" charset="0"/>
              </a:rPr>
              <a:t> </a:t>
            </a:r>
            <a:r>
              <a:rPr lang="en-AU" sz="3600" dirty="0">
                <a:latin typeface="Calibri" panose="020F0502020204030204" pitchFamily="34" charset="0"/>
                <a:cs typeface="Calibri" panose="020F0502020204030204" pitchFamily="34" charset="0"/>
              </a:rPr>
              <a:t>Email: nikolaosathanasiou14@gmail.com</a:t>
            </a:r>
            <a:endParaRPr lang="en-US" sz="3600" dirty="0">
              <a:latin typeface="Calibri" panose="020F0502020204030204" pitchFamily="34" charset="0"/>
              <a:cs typeface="Calibri" panose="020F0502020204030204" pitchFamily="34" charset="0"/>
            </a:endParaRPr>
          </a:p>
        </p:txBody>
      </p:sp>
      <p:sp>
        <p:nvSpPr>
          <p:cNvPr id="81" name="Text Box 2">
            <a:extLst>
              <a:ext uri="{FF2B5EF4-FFF2-40B4-BE49-F238E27FC236}">
                <a16:creationId xmlns:a16="http://schemas.microsoft.com/office/drawing/2014/main" id="{8391770D-9FF0-7C48-10D4-B6BD65E81769}"/>
              </a:ext>
            </a:extLst>
          </p:cNvPr>
          <p:cNvSpPr txBox="1">
            <a:spLocks noChangeArrowheads="1"/>
          </p:cNvSpPr>
          <p:nvPr/>
        </p:nvSpPr>
        <p:spPr bwMode="auto">
          <a:xfrm>
            <a:off x="19094138" y="41312307"/>
            <a:ext cx="9754253" cy="12045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610157" tIns="610157" rIns="610157" bIns="610157" anchor="ctr"/>
          <a:lstStyle>
            <a:defPPr>
              <a:defRPr lang="en-US"/>
            </a:defPPr>
            <a:lvl1pPr defTabSz="192088" eaLnBrk="0" hangingPunct="0">
              <a:defRPr sz="5743" b="1" kern="0">
                <a:solidFill>
                  <a:srgbClr val="0063A3"/>
                </a:solidFill>
                <a:latin typeface="Arial" panose="020B0604020202020204" pitchFamily="34" charset="0"/>
                <a:ea typeface="ＭＳ Ｐゴシック" charset="0"/>
                <a:cs typeface="Arial" panose="020B0604020202020204" pitchFamily="34" charset="0"/>
              </a:defRPr>
            </a:lvl1pPr>
            <a:lvl2pPr marL="742950" indent="-285750" defTabSz="192088" eaLnBrk="0" hangingPunct="0">
              <a:defRPr sz="500">
                <a:latin typeface="Times New Roman" charset="0"/>
                <a:ea typeface="ＭＳ Ｐゴシック" charset="0"/>
              </a:defRPr>
            </a:lvl2pPr>
            <a:lvl3pPr marL="1143000" indent="-228600" defTabSz="192088" eaLnBrk="0" hangingPunct="0">
              <a:defRPr sz="500">
                <a:latin typeface="Times New Roman" charset="0"/>
                <a:ea typeface="ＭＳ Ｐゴシック" charset="0"/>
              </a:defRPr>
            </a:lvl3pPr>
            <a:lvl4pPr marL="1600200" indent="-228600" defTabSz="192088" eaLnBrk="0" hangingPunct="0">
              <a:defRPr sz="500">
                <a:latin typeface="Times New Roman" charset="0"/>
                <a:ea typeface="ＭＳ Ｐゴシック" charset="0"/>
              </a:defRPr>
            </a:lvl4pPr>
            <a:lvl5pPr marL="2057400" indent="-228600" defTabSz="192088" eaLnBrk="0" hangingPunct="0">
              <a:defRPr sz="500">
                <a:latin typeface="Times New Roman" charset="0"/>
                <a:ea typeface="ＭＳ Ｐゴシック" charset="0"/>
              </a:defRPr>
            </a:lvl5pPr>
            <a:lvl6pPr marL="2514600" indent="-228600" defTabSz="192088" eaLnBrk="0" fontAlgn="base" hangingPunct="0">
              <a:spcBef>
                <a:spcPct val="0"/>
              </a:spcBef>
              <a:spcAft>
                <a:spcPct val="0"/>
              </a:spcAft>
              <a:defRPr sz="500">
                <a:latin typeface="Times New Roman" charset="0"/>
                <a:ea typeface="ＭＳ Ｐゴシック" charset="0"/>
              </a:defRPr>
            </a:lvl6pPr>
            <a:lvl7pPr marL="2971800" indent="-228600" defTabSz="192088" eaLnBrk="0" fontAlgn="base" hangingPunct="0">
              <a:spcBef>
                <a:spcPct val="0"/>
              </a:spcBef>
              <a:spcAft>
                <a:spcPct val="0"/>
              </a:spcAft>
              <a:defRPr sz="500">
                <a:latin typeface="Times New Roman" charset="0"/>
                <a:ea typeface="ＭＳ Ｐゴシック" charset="0"/>
              </a:defRPr>
            </a:lvl7pPr>
            <a:lvl8pPr marL="3429000" indent="-228600" defTabSz="192088" eaLnBrk="0" fontAlgn="base" hangingPunct="0">
              <a:spcBef>
                <a:spcPct val="0"/>
              </a:spcBef>
              <a:spcAft>
                <a:spcPct val="0"/>
              </a:spcAft>
              <a:defRPr sz="500">
                <a:latin typeface="Times New Roman" charset="0"/>
                <a:ea typeface="ＭＳ Ｐゴシック" charset="0"/>
              </a:defRPr>
            </a:lvl8pPr>
            <a:lvl9pPr marL="3886200" indent="-228600" defTabSz="192088" eaLnBrk="0" fontAlgn="base" hangingPunct="0">
              <a:spcBef>
                <a:spcPct val="0"/>
              </a:spcBef>
              <a:spcAft>
                <a:spcPct val="0"/>
              </a:spcAft>
              <a:defRPr sz="500">
                <a:latin typeface="Times New Roman" charset="0"/>
                <a:ea typeface="ＭＳ Ｐゴシック" charset="0"/>
              </a:defRPr>
            </a:lvl9pPr>
          </a:lstStyle>
          <a:p>
            <a:r>
              <a:rPr lang="en-GB" sz="5400" dirty="0">
                <a:solidFill>
                  <a:srgbClr val="3F4867"/>
                </a:solidFill>
                <a:latin typeface="Calibri" panose="020F0502020204030204" pitchFamily="34" charset="0"/>
                <a:cs typeface="Calibri" panose="020F0502020204030204" pitchFamily="34" charset="0"/>
              </a:rPr>
              <a:t>REFERENCES</a:t>
            </a:r>
            <a:endParaRPr lang="en-AU" sz="5400" dirty="0">
              <a:solidFill>
                <a:srgbClr val="3F4867"/>
              </a:solidFill>
              <a:latin typeface="Calibri" panose="020F0502020204030204" pitchFamily="34" charset="0"/>
              <a:cs typeface="Calibri" panose="020F0502020204030204" pitchFamily="34" charset="0"/>
            </a:endParaRPr>
          </a:p>
        </p:txBody>
      </p:sp>
      <p:sp>
        <p:nvSpPr>
          <p:cNvPr id="82" name="Rectángulo 81">
            <a:extLst>
              <a:ext uri="{FF2B5EF4-FFF2-40B4-BE49-F238E27FC236}">
                <a16:creationId xmlns:a16="http://schemas.microsoft.com/office/drawing/2014/main" id="{11656DC5-80F7-4FBC-5A0E-45DB3F7638D7}"/>
              </a:ext>
            </a:extLst>
          </p:cNvPr>
          <p:cNvSpPr/>
          <p:nvPr/>
        </p:nvSpPr>
        <p:spPr>
          <a:xfrm>
            <a:off x="19706556" y="43422368"/>
            <a:ext cx="11493611" cy="646331"/>
          </a:xfrm>
          <a:prstGeom prst="rect">
            <a:avLst/>
          </a:prstGeom>
        </p:spPr>
        <p:txBody>
          <a:bodyPr wrap="square">
            <a:spAutoFit/>
          </a:bodyPr>
          <a:lstStyle/>
          <a:p>
            <a:pPr defTabSz="911262">
              <a:spcBef>
                <a:spcPct val="50000"/>
              </a:spcBef>
            </a:pPr>
            <a:endParaRPr lang="en-US" sz="3600" dirty="0">
              <a:latin typeface="Calibri" panose="020F0502020204030204" pitchFamily="34" charset="0"/>
              <a:cs typeface="Calibri" panose="020F0502020204030204" pitchFamily="34" charset="0"/>
            </a:endParaRPr>
          </a:p>
        </p:txBody>
      </p:sp>
      <p:sp>
        <p:nvSpPr>
          <p:cNvPr id="83" name="Rectángulo: esquinas redondeadas 82">
            <a:extLst>
              <a:ext uri="{FF2B5EF4-FFF2-40B4-BE49-F238E27FC236}">
                <a16:creationId xmlns:a16="http://schemas.microsoft.com/office/drawing/2014/main" id="{BB0590B2-A07F-5FFF-AB25-A2E8F7E1AD41}"/>
              </a:ext>
            </a:extLst>
          </p:cNvPr>
          <p:cNvSpPr/>
          <p:nvPr/>
        </p:nvSpPr>
        <p:spPr>
          <a:xfrm>
            <a:off x="19735447" y="42412111"/>
            <a:ext cx="1104441" cy="247345"/>
          </a:xfrm>
          <a:prstGeom prst="roundRect">
            <a:avLst>
              <a:gd name="adj" fmla="val 50000"/>
            </a:avLst>
          </a:prstGeom>
          <a:solidFill>
            <a:srgbClr val="FFCC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4" name="Rectángulo: esquinas redondeadas 83">
            <a:extLst>
              <a:ext uri="{FF2B5EF4-FFF2-40B4-BE49-F238E27FC236}">
                <a16:creationId xmlns:a16="http://schemas.microsoft.com/office/drawing/2014/main" id="{6DFE7395-C425-189D-4897-5D952C124F10}"/>
              </a:ext>
            </a:extLst>
          </p:cNvPr>
          <p:cNvSpPr/>
          <p:nvPr/>
        </p:nvSpPr>
        <p:spPr>
          <a:xfrm>
            <a:off x="19569754" y="46879638"/>
            <a:ext cx="1104441" cy="247345"/>
          </a:xfrm>
          <a:prstGeom prst="roundRect">
            <a:avLst>
              <a:gd name="adj" fmla="val 50000"/>
            </a:avLst>
          </a:prstGeom>
          <a:solidFill>
            <a:srgbClr val="FFCC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dirty="0"/>
          </a:p>
        </p:txBody>
      </p:sp>
      <p:cxnSp>
        <p:nvCxnSpPr>
          <p:cNvPr id="85" name="Conector recto 84">
            <a:extLst>
              <a:ext uri="{FF2B5EF4-FFF2-40B4-BE49-F238E27FC236}">
                <a16:creationId xmlns:a16="http://schemas.microsoft.com/office/drawing/2014/main" id="{8616BFA2-AB0E-AD8D-8BA4-CAA75F4D7659}"/>
              </a:ext>
            </a:extLst>
          </p:cNvPr>
          <p:cNvCxnSpPr>
            <a:cxnSpLocks/>
          </p:cNvCxnSpPr>
          <p:nvPr/>
        </p:nvCxnSpPr>
        <p:spPr>
          <a:xfrm>
            <a:off x="19641500" y="45611606"/>
            <a:ext cx="11331650" cy="0"/>
          </a:xfrm>
          <a:prstGeom prst="line">
            <a:avLst/>
          </a:prstGeom>
          <a:ln w="19050">
            <a:solidFill>
              <a:schemeClr val="bg1">
                <a:lumMod val="85000"/>
              </a:schemeClr>
            </a:solidFill>
          </a:ln>
        </p:spPr>
        <p:style>
          <a:lnRef idx="1">
            <a:schemeClr val="accent3"/>
          </a:lnRef>
          <a:fillRef idx="0">
            <a:schemeClr val="accent3"/>
          </a:fillRef>
          <a:effectRef idx="0">
            <a:schemeClr val="accent3"/>
          </a:effectRef>
          <a:fontRef idx="minor">
            <a:schemeClr val="tx1"/>
          </a:fontRef>
        </p:style>
      </p:cxnSp>
      <p:graphicFrame>
        <p:nvGraphicFramePr>
          <p:cNvPr id="4" name="Table 3">
            <a:extLst>
              <a:ext uri="{FF2B5EF4-FFF2-40B4-BE49-F238E27FC236}">
                <a16:creationId xmlns:a16="http://schemas.microsoft.com/office/drawing/2014/main" id="{A67F0A80-E6FB-EF9F-E70C-90C66DA1FE19}"/>
              </a:ext>
            </a:extLst>
          </p:cNvPr>
          <p:cNvGraphicFramePr>
            <a:graphicFrameLocks noGrp="1"/>
          </p:cNvGraphicFramePr>
          <p:nvPr>
            <p:extLst>
              <p:ext uri="{D42A27DB-BD31-4B8C-83A1-F6EECF244321}">
                <p14:modId xmlns:p14="http://schemas.microsoft.com/office/powerpoint/2010/main" val="1553153722"/>
              </p:ext>
            </p:extLst>
          </p:nvPr>
        </p:nvGraphicFramePr>
        <p:xfrm>
          <a:off x="9938453" y="25528993"/>
          <a:ext cx="7605843" cy="14712942"/>
        </p:xfrm>
        <a:graphic>
          <a:graphicData uri="http://schemas.openxmlformats.org/drawingml/2006/table">
            <a:tbl>
              <a:tblPr firstRow="1" firstCol="1" bandRow="1">
                <a:tableStyleId>{BC89EF96-8CEA-46FF-86C4-4CE0E7609802}</a:tableStyleId>
              </a:tblPr>
              <a:tblGrid>
                <a:gridCol w="4665821">
                  <a:extLst>
                    <a:ext uri="{9D8B030D-6E8A-4147-A177-3AD203B41FA5}">
                      <a16:colId xmlns:a16="http://schemas.microsoft.com/office/drawing/2014/main" val="2081022702"/>
                    </a:ext>
                  </a:extLst>
                </a:gridCol>
                <a:gridCol w="2940022">
                  <a:extLst>
                    <a:ext uri="{9D8B030D-6E8A-4147-A177-3AD203B41FA5}">
                      <a16:colId xmlns:a16="http://schemas.microsoft.com/office/drawing/2014/main" val="2565668815"/>
                    </a:ext>
                  </a:extLst>
                </a:gridCol>
              </a:tblGrid>
              <a:tr h="833730">
                <a:tc>
                  <a:txBody>
                    <a:bodyPr/>
                    <a:lstStyle/>
                    <a:p>
                      <a:r>
                        <a:rPr lang="en-US" sz="2800" kern="0" dirty="0">
                          <a:solidFill>
                            <a:schemeClr val="tx1"/>
                          </a:solidFill>
                          <a:effectLst/>
                          <a:latin typeface="Calibri" panose="020F0502020204030204" pitchFamily="34" charset="0"/>
                          <a:cs typeface="Calibri" panose="020F0502020204030204" pitchFamily="34" charset="0"/>
                        </a:rPr>
                        <a:t>  Variable</a:t>
                      </a:r>
                    </a:p>
                  </a:txBody>
                  <a:tcPr marL="51991" marR="51991" marT="0" marB="0" anchor="ctr"/>
                </a:tc>
                <a:tc>
                  <a:txBody>
                    <a:bodyPr/>
                    <a:lstStyle/>
                    <a:p>
                      <a:pPr algn="ctr"/>
                      <a:r>
                        <a:rPr lang="en-US" sz="2800" kern="0" dirty="0">
                          <a:solidFill>
                            <a:schemeClr val="tx1"/>
                          </a:solidFill>
                          <a:effectLst/>
                          <a:latin typeface="Calibri" panose="020F0502020204030204" pitchFamily="34" charset="0"/>
                          <a:cs typeface="Calibri" panose="020F0502020204030204" pitchFamily="34" charset="0"/>
                        </a:rPr>
                        <a:t>Overall (n=91)</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extLst>
                  <a:ext uri="{0D108BD9-81ED-4DB2-BD59-A6C34878D82A}">
                    <a16:rowId xmlns:a16="http://schemas.microsoft.com/office/drawing/2014/main" val="2791824678"/>
                  </a:ext>
                </a:extLst>
              </a:tr>
              <a:tr h="536841">
                <a:tc>
                  <a:txBody>
                    <a:bodyPr/>
                    <a:lstStyle/>
                    <a:p>
                      <a:r>
                        <a:rPr lang="en-US" sz="2800" kern="0" dirty="0">
                          <a:solidFill>
                            <a:schemeClr val="tx1"/>
                          </a:solidFill>
                          <a:effectLst/>
                          <a:latin typeface="Calibri" panose="020F0502020204030204" pitchFamily="34" charset="0"/>
                          <a:cs typeface="Calibri" panose="020F0502020204030204" pitchFamily="34" charset="0"/>
                        </a:rPr>
                        <a:t>  Sex (male)</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tc>
                  <a:txBody>
                    <a:bodyPr/>
                    <a:lstStyle/>
                    <a:p>
                      <a:pPr algn="ctr"/>
                      <a:r>
                        <a:rPr lang="en-US" sz="2800" kern="0" dirty="0">
                          <a:solidFill>
                            <a:schemeClr val="tx1"/>
                          </a:solidFill>
                          <a:effectLst/>
                          <a:latin typeface="Calibri" panose="020F0502020204030204" pitchFamily="34" charset="0"/>
                          <a:cs typeface="Calibri" panose="020F0502020204030204" pitchFamily="34" charset="0"/>
                        </a:rPr>
                        <a:t>51.7%</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extLst>
                  <a:ext uri="{0D108BD9-81ED-4DB2-BD59-A6C34878D82A}">
                    <a16:rowId xmlns:a16="http://schemas.microsoft.com/office/drawing/2014/main" val="3980947870"/>
                  </a:ext>
                </a:extLst>
              </a:tr>
              <a:tr h="536841">
                <a:tc>
                  <a:txBody>
                    <a:bodyPr/>
                    <a:lstStyle/>
                    <a:p>
                      <a:r>
                        <a:rPr lang="en-US" sz="2800" kern="0" dirty="0">
                          <a:solidFill>
                            <a:schemeClr val="tx1"/>
                          </a:solidFill>
                          <a:effectLst/>
                          <a:latin typeface="Calibri" panose="020F0502020204030204" pitchFamily="34" charset="0"/>
                          <a:cs typeface="Calibri" panose="020F0502020204030204" pitchFamily="34" charset="0"/>
                        </a:rPr>
                        <a:t>  Age</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tc>
                  <a:txBody>
                    <a:bodyPr/>
                    <a:lstStyle/>
                    <a:p>
                      <a:pPr algn="ctr"/>
                      <a:r>
                        <a:rPr lang="en-US" sz="2800" kern="0" dirty="0">
                          <a:solidFill>
                            <a:schemeClr val="tx1"/>
                          </a:solidFill>
                          <a:effectLst/>
                          <a:latin typeface="Calibri" panose="020F0502020204030204" pitchFamily="34" charset="0"/>
                          <a:cs typeface="Calibri" panose="020F0502020204030204" pitchFamily="34" charset="0"/>
                        </a:rPr>
                        <a:t>51.3</a:t>
                      </a:r>
                      <a:r>
                        <a:rPr lang="el-GR" sz="2800" kern="0" dirty="0">
                          <a:solidFill>
                            <a:schemeClr val="tx1"/>
                          </a:solidFill>
                          <a:effectLst/>
                          <a:latin typeface="Calibri" panose="020F0502020204030204" pitchFamily="34" charset="0"/>
                          <a:cs typeface="Calibri" panose="020F0502020204030204" pitchFamily="34" charset="0"/>
                        </a:rPr>
                        <a:t>±</a:t>
                      </a:r>
                      <a:r>
                        <a:rPr lang="en-US" sz="2800" kern="0" dirty="0">
                          <a:solidFill>
                            <a:schemeClr val="tx1"/>
                          </a:solidFill>
                          <a:effectLst/>
                          <a:latin typeface="Calibri" panose="020F0502020204030204" pitchFamily="34" charset="0"/>
                          <a:cs typeface="Calibri" panose="020F0502020204030204" pitchFamily="34" charset="0"/>
                        </a:rPr>
                        <a:t>13.4</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extLst>
                  <a:ext uri="{0D108BD9-81ED-4DB2-BD59-A6C34878D82A}">
                    <a16:rowId xmlns:a16="http://schemas.microsoft.com/office/drawing/2014/main" val="1933938392"/>
                  </a:ext>
                </a:extLst>
              </a:tr>
              <a:tr h="536841">
                <a:tc>
                  <a:txBody>
                    <a:bodyPr/>
                    <a:lstStyle/>
                    <a:p>
                      <a:r>
                        <a:rPr lang="en-US" sz="2800" kern="0" dirty="0">
                          <a:solidFill>
                            <a:schemeClr val="tx1"/>
                          </a:solidFill>
                          <a:effectLst/>
                          <a:latin typeface="Calibri" panose="020F0502020204030204" pitchFamily="34" charset="0"/>
                          <a:cs typeface="Calibri" panose="020F0502020204030204" pitchFamily="34" charset="0"/>
                        </a:rPr>
                        <a:t>  BMI</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tc>
                  <a:txBody>
                    <a:bodyPr/>
                    <a:lstStyle/>
                    <a:p>
                      <a:pPr algn="ctr"/>
                      <a:r>
                        <a:rPr lang="en-US" sz="2800" kern="0">
                          <a:solidFill>
                            <a:schemeClr val="tx1"/>
                          </a:solidFill>
                          <a:effectLst/>
                          <a:latin typeface="Calibri" panose="020F0502020204030204" pitchFamily="34" charset="0"/>
                          <a:cs typeface="Calibri" panose="020F0502020204030204" pitchFamily="34" charset="0"/>
                        </a:rPr>
                        <a:t>31.85</a:t>
                      </a:r>
                      <a:r>
                        <a:rPr lang="el-GR" sz="2800" kern="0">
                          <a:solidFill>
                            <a:schemeClr val="tx1"/>
                          </a:solidFill>
                          <a:effectLst/>
                          <a:latin typeface="Calibri" panose="020F0502020204030204" pitchFamily="34" charset="0"/>
                          <a:cs typeface="Calibri" panose="020F0502020204030204" pitchFamily="34" charset="0"/>
                        </a:rPr>
                        <a:t>±</a:t>
                      </a:r>
                      <a:r>
                        <a:rPr lang="en-US" sz="2800" kern="0">
                          <a:solidFill>
                            <a:schemeClr val="tx1"/>
                          </a:solidFill>
                          <a:effectLst/>
                          <a:latin typeface="Calibri" panose="020F0502020204030204" pitchFamily="34" charset="0"/>
                          <a:cs typeface="Calibri" panose="020F0502020204030204" pitchFamily="34" charset="0"/>
                        </a:rPr>
                        <a:t>6.6</a:t>
                      </a:r>
                      <a:endParaRPr lang="en-GR" sz="2800" kern="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extLst>
                  <a:ext uri="{0D108BD9-81ED-4DB2-BD59-A6C34878D82A}">
                    <a16:rowId xmlns:a16="http://schemas.microsoft.com/office/drawing/2014/main" val="659144148"/>
                  </a:ext>
                </a:extLst>
              </a:tr>
              <a:tr h="536841">
                <a:tc>
                  <a:txBody>
                    <a:bodyPr/>
                    <a:lstStyle/>
                    <a:p>
                      <a:r>
                        <a:rPr lang="en-US" sz="2800" kern="0" dirty="0">
                          <a:solidFill>
                            <a:schemeClr val="tx1"/>
                          </a:solidFill>
                          <a:effectLst/>
                          <a:latin typeface="Calibri" panose="020F0502020204030204" pitchFamily="34" charset="0"/>
                          <a:cs typeface="Calibri" panose="020F0502020204030204" pitchFamily="34" charset="0"/>
                        </a:rPr>
                        <a:t>  Hypertension</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tc>
                  <a:txBody>
                    <a:bodyPr/>
                    <a:lstStyle/>
                    <a:p>
                      <a:pPr algn="ctr"/>
                      <a:r>
                        <a:rPr lang="en-US" sz="2800" kern="0" dirty="0">
                          <a:solidFill>
                            <a:schemeClr val="tx1"/>
                          </a:solidFill>
                          <a:effectLst/>
                          <a:latin typeface="Calibri" panose="020F0502020204030204" pitchFamily="34" charset="0"/>
                          <a:cs typeface="Calibri" panose="020F0502020204030204" pitchFamily="34" charset="0"/>
                        </a:rPr>
                        <a:t>50%</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extLst>
                  <a:ext uri="{0D108BD9-81ED-4DB2-BD59-A6C34878D82A}">
                    <a16:rowId xmlns:a16="http://schemas.microsoft.com/office/drawing/2014/main" val="707718477"/>
                  </a:ext>
                </a:extLst>
              </a:tr>
              <a:tr h="536841">
                <a:tc>
                  <a:txBody>
                    <a:bodyPr/>
                    <a:lstStyle/>
                    <a:p>
                      <a:r>
                        <a:rPr lang="en-US" sz="2800" kern="0" dirty="0">
                          <a:solidFill>
                            <a:schemeClr val="tx1"/>
                          </a:solidFill>
                          <a:effectLst/>
                          <a:latin typeface="Calibri" panose="020F0502020204030204" pitchFamily="34" charset="0"/>
                          <a:cs typeface="Calibri" panose="020F0502020204030204" pitchFamily="34" charset="0"/>
                        </a:rPr>
                        <a:t>  Cardiac Comorbidities</a:t>
                      </a:r>
                      <a:r>
                        <a:rPr lang="en-US" sz="2800" kern="0" baseline="30000" dirty="0">
                          <a:solidFill>
                            <a:schemeClr val="tx1"/>
                          </a:solidFill>
                          <a:effectLst/>
                          <a:latin typeface="Calibri" panose="020F0502020204030204" pitchFamily="34" charset="0"/>
                          <a:cs typeface="Calibri" panose="020F0502020204030204" pitchFamily="34" charset="0"/>
                        </a:rPr>
                        <a:t>1</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tc>
                  <a:txBody>
                    <a:bodyPr/>
                    <a:lstStyle/>
                    <a:p>
                      <a:pPr algn="ctr"/>
                      <a:r>
                        <a:rPr lang="en-US" sz="2800" kern="0">
                          <a:solidFill>
                            <a:schemeClr val="tx1"/>
                          </a:solidFill>
                          <a:effectLst/>
                          <a:latin typeface="Calibri" panose="020F0502020204030204" pitchFamily="34" charset="0"/>
                          <a:cs typeface="Calibri" panose="020F0502020204030204" pitchFamily="34" charset="0"/>
                        </a:rPr>
                        <a:t>28.1%</a:t>
                      </a:r>
                      <a:endParaRPr lang="en-GR" sz="2800" kern="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extLst>
                  <a:ext uri="{0D108BD9-81ED-4DB2-BD59-A6C34878D82A}">
                    <a16:rowId xmlns:a16="http://schemas.microsoft.com/office/drawing/2014/main" val="3541186085"/>
                  </a:ext>
                </a:extLst>
              </a:tr>
              <a:tr h="536841">
                <a:tc>
                  <a:txBody>
                    <a:bodyPr/>
                    <a:lstStyle/>
                    <a:p>
                      <a:r>
                        <a:rPr lang="en-US" sz="2800" kern="0" dirty="0">
                          <a:solidFill>
                            <a:schemeClr val="tx1"/>
                          </a:solidFill>
                          <a:effectLst/>
                          <a:latin typeface="Calibri" panose="020F0502020204030204" pitchFamily="34" charset="0"/>
                          <a:cs typeface="Calibri" panose="020F0502020204030204" pitchFamily="34" charset="0"/>
                        </a:rPr>
                        <a:t>  Diabetes</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tc>
                  <a:txBody>
                    <a:bodyPr/>
                    <a:lstStyle/>
                    <a:p>
                      <a:pPr algn="ctr"/>
                      <a:r>
                        <a:rPr lang="en-US" sz="2800" kern="0">
                          <a:solidFill>
                            <a:schemeClr val="tx1"/>
                          </a:solidFill>
                          <a:effectLst/>
                          <a:latin typeface="Calibri" panose="020F0502020204030204" pitchFamily="34" charset="0"/>
                          <a:cs typeface="Calibri" panose="020F0502020204030204" pitchFamily="34" charset="0"/>
                        </a:rPr>
                        <a:t>23.4%</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extLst>
                  <a:ext uri="{0D108BD9-81ED-4DB2-BD59-A6C34878D82A}">
                    <a16:rowId xmlns:a16="http://schemas.microsoft.com/office/drawing/2014/main" val="2660843505"/>
                  </a:ext>
                </a:extLst>
              </a:tr>
              <a:tr h="536841">
                <a:tc>
                  <a:txBody>
                    <a:bodyPr/>
                    <a:lstStyle/>
                    <a:p>
                      <a:r>
                        <a:rPr lang="en-US" sz="2800" kern="0" dirty="0">
                          <a:solidFill>
                            <a:schemeClr val="tx1"/>
                          </a:solidFill>
                          <a:effectLst/>
                          <a:latin typeface="Calibri" panose="020F0502020204030204" pitchFamily="34" charset="0"/>
                          <a:cs typeface="Calibri" panose="020F0502020204030204" pitchFamily="34" charset="0"/>
                        </a:rPr>
                        <a:t>  Depression</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tc>
                  <a:txBody>
                    <a:bodyPr/>
                    <a:lstStyle/>
                    <a:p>
                      <a:pPr algn="ctr"/>
                      <a:r>
                        <a:rPr lang="en-US" sz="2800" kern="0">
                          <a:solidFill>
                            <a:schemeClr val="tx1"/>
                          </a:solidFill>
                          <a:effectLst/>
                          <a:latin typeface="Calibri" panose="020F0502020204030204" pitchFamily="34" charset="0"/>
                          <a:cs typeface="Calibri" panose="020F0502020204030204" pitchFamily="34" charset="0"/>
                        </a:rPr>
                        <a:t>18%</a:t>
                      </a:r>
                      <a:endParaRPr lang="en-GR" sz="2800" kern="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extLst>
                  <a:ext uri="{0D108BD9-81ED-4DB2-BD59-A6C34878D82A}">
                    <a16:rowId xmlns:a16="http://schemas.microsoft.com/office/drawing/2014/main" val="604296522"/>
                  </a:ext>
                </a:extLst>
              </a:tr>
              <a:tr h="536841">
                <a:tc>
                  <a:txBody>
                    <a:bodyPr/>
                    <a:lstStyle/>
                    <a:p>
                      <a:r>
                        <a:rPr lang="en-US" sz="2800" kern="0" dirty="0">
                          <a:solidFill>
                            <a:schemeClr val="tx1"/>
                          </a:solidFill>
                          <a:effectLst/>
                          <a:latin typeface="Calibri" panose="020F0502020204030204" pitchFamily="34" charset="0"/>
                          <a:cs typeface="Calibri" panose="020F0502020204030204" pitchFamily="34" charset="0"/>
                        </a:rPr>
                        <a:t>  Hypothyroidism</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tc>
                  <a:txBody>
                    <a:bodyPr/>
                    <a:lstStyle/>
                    <a:p>
                      <a:pPr algn="ctr"/>
                      <a:r>
                        <a:rPr lang="en-US" sz="2800" kern="0" dirty="0">
                          <a:solidFill>
                            <a:schemeClr val="tx1"/>
                          </a:solidFill>
                          <a:effectLst/>
                          <a:latin typeface="Calibri" panose="020F0502020204030204" pitchFamily="34" charset="0"/>
                          <a:cs typeface="Calibri" panose="020F0502020204030204" pitchFamily="34" charset="0"/>
                        </a:rPr>
                        <a:t>21.9%</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extLst>
                  <a:ext uri="{0D108BD9-81ED-4DB2-BD59-A6C34878D82A}">
                    <a16:rowId xmlns:a16="http://schemas.microsoft.com/office/drawing/2014/main" val="1700438802"/>
                  </a:ext>
                </a:extLst>
              </a:tr>
              <a:tr h="4049547">
                <a:tc>
                  <a:txBody>
                    <a:bodyPr/>
                    <a:lstStyle/>
                    <a:p>
                      <a:endParaRPr lang="en-US" sz="1000" kern="0" dirty="0">
                        <a:solidFill>
                          <a:schemeClr val="tx1"/>
                        </a:solidFill>
                        <a:effectLst/>
                        <a:latin typeface="Calibri" panose="020F0502020204030204" pitchFamily="34" charset="0"/>
                        <a:cs typeface="Calibri" panose="020F0502020204030204" pitchFamily="34" charset="0"/>
                      </a:endParaRPr>
                    </a:p>
                    <a:p>
                      <a:r>
                        <a:rPr lang="en-US" sz="2800" kern="0" dirty="0">
                          <a:solidFill>
                            <a:schemeClr val="tx1"/>
                          </a:solidFill>
                          <a:effectLst/>
                          <a:latin typeface="Calibri" panose="020F0502020204030204" pitchFamily="34" charset="0"/>
                          <a:cs typeface="Calibri" panose="020F0502020204030204" pitchFamily="34" charset="0"/>
                        </a:rPr>
                        <a:t>  ESS (Sleepiness)</a:t>
                      </a:r>
                      <a:endParaRPr lang="el-GR" sz="2800" kern="0" dirty="0">
                        <a:solidFill>
                          <a:schemeClr val="tx1"/>
                        </a:solidFill>
                        <a:effectLst/>
                        <a:latin typeface="Calibri" panose="020F0502020204030204" pitchFamily="34" charset="0"/>
                        <a:cs typeface="Calibri" panose="020F0502020204030204" pitchFamily="34" charset="0"/>
                      </a:endParaRPr>
                    </a:p>
                    <a:p>
                      <a:endParaRPr lang="en-US" sz="2800" kern="0" dirty="0">
                        <a:solidFill>
                          <a:schemeClr val="tx1"/>
                        </a:solidFill>
                        <a:effectLst/>
                        <a:latin typeface="Calibri" panose="020F0502020204030204" pitchFamily="34" charset="0"/>
                        <a:cs typeface="Calibri" panose="020F0502020204030204" pitchFamily="34" charset="0"/>
                      </a:endParaRPr>
                    </a:p>
                    <a:p>
                      <a:r>
                        <a:rPr lang="en-US" sz="2800" b="0" kern="0" dirty="0">
                          <a:solidFill>
                            <a:schemeClr val="tx1"/>
                          </a:solidFill>
                          <a:effectLst/>
                          <a:latin typeface="Calibri" panose="020F0502020204030204" pitchFamily="34" charset="0"/>
                          <a:cs typeface="Calibri" panose="020F0502020204030204" pitchFamily="34" charset="0"/>
                        </a:rPr>
                        <a:t>  ≤10: No</a:t>
                      </a:r>
                      <a:endParaRPr lang="el-GR" sz="2800" b="0" kern="0" dirty="0">
                        <a:solidFill>
                          <a:schemeClr val="tx1"/>
                        </a:solidFill>
                        <a:effectLst/>
                        <a:latin typeface="Calibri" panose="020F0502020204030204" pitchFamily="34" charset="0"/>
                        <a:cs typeface="Calibri" panose="020F0502020204030204" pitchFamily="34" charset="0"/>
                      </a:endParaRPr>
                    </a:p>
                    <a:p>
                      <a:r>
                        <a:rPr lang="en-US" sz="2800" b="0" kern="0" dirty="0">
                          <a:solidFill>
                            <a:schemeClr val="tx1"/>
                          </a:solidFill>
                          <a:effectLst/>
                          <a:latin typeface="Calibri" panose="020F0502020204030204" pitchFamily="34" charset="0"/>
                          <a:cs typeface="Calibri" panose="020F0502020204030204" pitchFamily="34" charset="0"/>
                        </a:rPr>
                        <a:t> </a:t>
                      </a:r>
                    </a:p>
                    <a:p>
                      <a:r>
                        <a:rPr lang="en-US" sz="2800" b="0" kern="0" dirty="0">
                          <a:solidFill>
                            <a:schemeClr val="tx1"/>
                          </a:solidFill>
                          <a:effectLst/>
                          <a:latin typeface="Calibri" panose="020F0502020204030204" pitchFamily="34" charset="0"/>
                          <a:cs typeface="Calibri" panose="020F0502020204030204" pitchFamily="34" charset="0"/>
                        </a:rPr>
                        <a:t>  11-14: Mild</a:t>
                      </a:r>
                      <a:endParaRPr lang="el-GR" sz="2800" b="0" kern="0" dirty="0">
                        <a:solidFill>
                          <a:schemeClr val="tx1"/>
                        </a:solidFill>
                        <a:effectLst/>
                        <a:latin typeface="Calibri" panose="020F0502020204030204" pitchFamily="34" charset="0"/>
                        <a:cs typeface="Calibri" panose="020F0502020204030204" pitchFamily="34" charset="0"/>
                      </a:endParaRPr>
                    </a:p>
                    <a:p>
                      <a:endParaRPr lang="en-US" sz="2800" b="0" kern="0" dirty="0">
                        <a:solidFill>
                          <a:schemeClr val="tx1"/>
                        </a:solidFill>
                        <a:effectLst/>
                        <a:latin typeface="Calibri" panose="020F0502020204030204" pitchFamily="34" charset="0"/>
                        <a:cs typeface="Calibri" panose="020F0502020204030204" pitchFamily="34" charset="0"/>
                      </a:endParaRPr>
                    </a:p>
                    <a:p>
                      <a:r>
                        <a:rPr lang="en-US" sz="2800" b="0" kern="0" dirty="0">
                          <a:solidFill>
                            <a:schemeClr val="tx1"/>
                          </a:solidFill>
                          <a:effectLst/>
                          <a:latin typeface="Calibri" panose="020F0502020204030204" pitchFamily="34" charset="0"/>
                          <a:cs typeface="Calibri" panose="020F0502020204030204" pitchFamily="34" charset="0"/>
                        </a:rPr>
                        <a:t>  15-17: Moderate</a:t>
                      </a:r>
                      <a:endParaRPr lang="el-GR" sz="2800" b="0" kern="0" dirty="0">
                        <a:solidFill>
                          <a:schemeClr val="tx1"/>
                        </a:solidFill>
                        <a:effectLst/>
                        <a:latin typeface="Calibri" panose="020F0502020204030204" pitchFamily="34" charset="0"/>
                        <a:cs typeface="Calibri" panose="020F0502020204030204" pitchFamily="34" charset="0"/>
                      </a:endParaRPr>
                    </a:p>
                    <a:p>
                      <a:endParaRPr lang="en-US" sz="2800" b="0" kern="0" dirty="0">
                        <a:solidFill>
                          <a:schemeClr val="tx1"/>
                        </a:solidFill>
                        <a:effectLst/>
                        <a:latin typeface="Calibri" panose="020F0502020204030204" pitchFamily="34" charset="0"/>
                        <a:cs typeface="Calibri" panose="020F0502020204030204" pitchFamily="34" charset="0"/>
                      </a:endParaRPr>
                    </a:p>
                    <a:p>
                      <a:r>
                        <a:rPr lang="en-US" sz="2800" b="0" kern="0" dirty="0">
                          <a:solidFill>
                            <a:schemeClr val="tx1"/>
                          </a:solidFill>
                          <a:effectLst/>
                          <a:latin typeface="Calibri" panose="020F0502020204030204" pitchFamily="34" charset="0"/>
                          <a:cs typeface="Calibri" panose="020F0502020204030204" pitchFamily="34" charset="0"/>
                        </a:rPr>
                        <a:t>  18-24: Severe</a:t>
                      </a:r>
                    </a:p>
                    <a:p>
                      <a:endParaRPr lang="en-GR" sz="1000" b="0" kern="100" dirty="0">
                        <a:solidFill>
                          <a:srgbClr val="000000"/>
                        </a:solidFill>
                        <a:effectLst/>
                        <a:latin typeface="Calibri" panose="020F0502020204030204" pitchFamily="34" charset="0"/>
                        <a:cs typeface="Calibri" panose="020F0502020204030204" pitchFamily="34" charset="0"/>
                      </a:endParaRPr>
                    </a:p>
                  </a:txBody>
                  <a:tcPr marL="51991" marR="51991" marT="0" marB="0" anchor="ctr"/>
                </a:tc>
                <a:tc>
                  <a:txBody>
                    <a:bodyPr/>
                    <a:lstStyle/>
                    <a:p>
                      <a:pPr algn="ctr"/>
                      <a:endParaRPr lang="en-US" sz="2800" kern="0" dirty="0">
                        <a:solidFill>
                          <a:schemeClr val="tx1"/>
                        </a:solidFill>
                        <a:effectLst/>
                        <a:latin typeface="Calibri" panose="020F0502020204030204" pitchFamily="34" charset="0"/>
                        <a:cs typeface="Calibri" panose="020F0502020204030204" pitchFamily="34" charset="0"/>
                      </a:endParaRPr>
                    </a:p>
                    <a:p>
                      <a:pPr algn="ctr"/>
                      <a:endParaRPr lang="en-US" sz="2800" kern="0" dirty="0">
                        <a:solidFill>
                          <a:schemeClr val="tx1"/>
                        </a:solidFill>
                        <a:effectLst/>
                        <a:latin typeface="Calibri" panose="020F0502020204030204" pitchFamily="34" charset="0"/>
                        <a:cs typeface="Calibri" panose="020F0502020204030204" pitchFamily="34" charset="0"/>
                      </a:endParaRPr>
                    </a:p>
                    <a:p>
                      <a:pPr algn="ctr"/>
                      <a:r>
                        <a:rPr lang="en-US" sz="2800" kern="0" dirty="0">
                          <a:solidFill>
                            <a:schemeClr val="tx1"/>
                          </a:solidFill>
                          <a:effectLst/>
                          <a:latin typeface="Calibri" panose="020F0502020204030204" pitchFamily="34" charset="0"/>
                          <a:cs typeface="Calibri" panose="020F0502020204030204" pitchFamily="34" charset="0"/>
                        </a:rPr>
                        <a:t>62.4%</a:t>
                      </a:r>
                      <a:endParaRPr lang="el-GR" sz="2800" kern="0" dirty="0">
                        <a:solidFill>
                          <a:schemeClr val="tx1"/>
                        </a:solidFill>
                        <a:effectLst/>
                        <a:latin typeface="Calibri" panose="020F0502020204030204" pitchFamily="34" charset="0"/>
                        <a:cs typeface="Calibri" panose="020F0502020204030204" pitchFamily="34" charset="0"/>
                      </a:endParaRPr>
                    </a:p>
                    <a:p>
                      <a:pPr algn="ctr"/>
                      <a:endParaRPr lang="en-US" sz="2800" kern="0" dirty="0">
                        <a:solidFill>
                          <a:schemeClr val="tx1"/>
                        </a:solidFill>
                        <a:effectLst/>
                        <a:latin typeface="Calibri" panose="020F0502020204030204" pitchFamily="34" charset="0"/>
                        <a:cs typeface="Calibri" panose="020F0502020204030204" pitchFamily="34" charset="0"/>
                      </a:endParaRPr>
                    </a:p>
                    <a:p>
                      <a:pPr algn="ctr"/>
                      <a:r>
                        <a:rPr lang="en-US" sz="2800" kern="0" dirty="0">
                          <a:solidFill>
                            <a:schemeClr val="tx1"/>
                          </a:solidFill>
                          <a:effectLst/>
                          <a:latin typeface="Calibri" panose="020F0502020204030204" pitchFamily="34" charset="0"/>
                          <a:cs typeface="Calibri" panose="020F0502020204030204" pitchFamily="34" charset="0"/>
                        </a:rPr>
                        <a:t>19.2%</a:t>
                      </a:r>
                      <a:endParaRPr lang="el-GR" sz="2800" kern="0" dirty="0">
                        <a:solidFill>
                          <a:schemeClr val="tx1"/>
                        </a:solidFill>
                        <a:effectLst/>
                        <a:latin typeface="Calibri" panose="020F0502020204030204" pitchFamily="34" charset="0"/>
                        <a:cs typeface="Calibri" panose="020F0502020204030204" pitchFamily="34" charset="0"/>
                      </a:endParaRPr>
                    </a:p>
                    <a:p>
                      <a:pPr algn="ctr"/>
                      <a:endParaRPr lang="en-US" sz="2800" kern="0" dirty="0">
                        <a:solidFill>
                          <a:schemeClr val="tx1"/>
                        </a:solidFill>
                        <a:effectLst/>
                        <a:latin typeface="Calibri" panose="020F0502020204030204" pitchFamily="34" charset="0"/>
                        <a:cs typeface="Calibri" panose="020F0502020204030204" pitchFamily="34" charset="0"/>
                      </a:endParaRPr>
                    </a:p>
                    <a:p>
                      <a:pPr algn="ctr"/>
                      <a:r>
                        <a:rPr lang="en-US" sz="2800" kern="0" dirty="0">
                          <a:solidFill>
                            <a:schemeClr val="tx1"/>
                          </a:solidFill>
                          <a:effectLst/>
                          <a:latin typeface="Calibri" panose="020F0502020204030204" pitchFamily="34" charset="0"/>
                          <a:cs typeface="Calibri" panose="020F0502020204030204" pitchFamily="34" charset="0"/>
                        </a:rPr>
                        <a:t>12.6%</a:t>
                      </a:r>
                      <a:endParaRPr lang="el-GR" sz="2800" kern="0" dirty="0">
                        <a:solidFill>
                          <a:schemeClr val="tx1"/>
                        </a:solidFill>
                        <a:effectLst/>
                        <a:latin typeface="Calibri" panose="020F0502020204030204" pitchFamily="34" charset="0"/>
                        <a:cs typeface="Calibri" panose="020F0502020204030204" pitchFamily="34" charset="0"/>
                      </a:endParaRPr>
                    </a:p>
                    <a:p>
                      <a:pPr algn="ctr"/>
                      <a:endParaRPr lang="en-US" sz="2800" kern="0" dirty="0">
                        <a:solidFill>
                          <a:schemeClr val="tx1"/>
                        </a:solidFill>
                        <a:effectLst/>
                        <a:latin typeface="Calibri" panose="020F0502020204030204" pitchFamily="34" charset="0"/>
                        <a:cs typeface="Calibri" panose="020F0502020204030204" pitchFamily="34" charset="0"/>
                      </a:endParaRPr>
                    </a:p>
                    <a:p>
                      <a:pPr algn="ctr"/>
                      <a:r>
                        <a:rPr lang="en-US" sz="2800" kern="0" dirty="0">
                          <a:solidFill>
                            <a:schemeClr val="tx1"/>
                          </a:solidFill>
                          <a:effectLst/>
                          <a:latin typeface="Calibri" panose="020F0502020204030204" pitchFamily="34" charset="0"/>
                          <a:cs typeface="Calibri" panose="020F0502020204030204" pitchFamily="34" charset="0"/>
                        </a:rPr>
                        <a:t>5.8%</a:t>
                      </a:r>
                      <a:endParaRPr lang="en-GR" sz="2800" kern="100" dirty="0">
                        <a:solidFill>
                          <a:srgbClr val="000000"/>
                        </a:solidFill>
                        <a:effectLst/>
                        <a:latin typeface="Calibri" panose="020F0502020204030204" pitchFamily="34" charset="0"/>
                        <a:cs typeface="Calibri" panose="020F0502020204030204" pitchFamily="34" charset="0"/>
                      </a:endParaRPr>
                    </a:p>
                  </a:txBody>
                  <a:tcPr marL="51991" marR="51991" marT="0" marB="0" anchor="ctr"/>
                </a:tc>
                <a:extLst>
                  <a:ext uri="{0D108BD9-81ED-4DB2-BD59-A6C34878D82A}">
                    <a16:rowId xmlns:a16="http://schemas.microsoft.com/office/drawing/2014/main" val="1403764112"/>
                  </a:ext>
                </a:extLst>
              </a:tr>
              <a:tr h="3215816">
                <a:tc>
                  <a:txBody>
                    <a:bodyPr/>
                    <a:lstStyle/>
                    <a:p>
                      <a:endParaRPr lang="en-US" sz="1000" kern="0" dirty="0">
                        <a:solidFill>
                          <a:schemeClr val="tx1"/>
                        </a:solidFill>
                        <a:effectLst/>
                        <a:latin typeface="Calibri" panose="020F0502020204030204" pitchFamily="34" charset="0"/>
                        <a:cs typeface="Calibri" panose="020F0502020204030204" pitchFamily="34" charset="0"/>
                      </a:endParaRPr>
                    </a:p>
                    <a:p>
                      <a:r>
                        <a:rPr lang="en-US" sz="2800" kern="0" dirty="0">
                          <a:solidFill>
                            <a:schemeClr val="tx1"/>
                          </a:solidFill>
                          <a:effectLst/>
                          <a:latin typeface="Calibri" panose="020F0502020204030204" pitchFamily="34" charset="0"/>
                          <a:cs typeface="Calibri" panose="020F0502020204030204" pitchFamily="34" charset="0"/>
                        </a:rPr>
                        <a:t>  MEQ (Chronotypes)</a:t>
                      </a:r>
                      <a:endParaRPr lang="el-GR" sz="2800" kern="0" dirty="0">
                        <a:solidFill>
                          <a:schemeClr val="tx1"/>
                        </a:solidFill>
                        <a:effectLst/>
                        <a:latin typeface="Calibri" panose="020F0502020204030204" pitchFamily="34" charset="0"/>
                        <a:cs typeface="Calibri" panose="020F0502020204030204" pitchFamily="34" charset="0"/>
                      </a:endParaRPr>
                    </a:p>
                    <a:p>
                      <a:endParaRPr lang="en-US" sz="2800" kern="0" dirty="0">
                        <a:solidFill>
                          <a:schemeClr val="tx1"/>
                        </a:solidFill>
                        <a:effectLst/>
                        <a:latin typeface="Calibri" panose="020F0502020204030204" pitchFamily="34" charset="0"/>
                        <a:cs typeface="Calibri" panose="020F0502020204030204" pitchFamily="34" charset="0"/>
                      </a:endParaRPr>
                    </a:p>
                    <a:p>
                      <a:r>
                        <a:rPr lang="en-US" sz="2800" b="0" kern="0" dirty="0">
                          <a:solidFill>
                            <a:schemeClr val="tx1"/>
                          </a:solidFill>
                          <a:effectLst/>
                          <a:latin typeface="Calibri" panose="020F0502020204030204" pitchFamily="34" charset="0"/>
                          <a:cs typeface="Calibri" panose="020F0502020204030204" pitchFamily="34" charset="0"/>
                        </a:rPr>
                        <a:t>  70-59: morning type</a:t>
                      </a:r>
                      <a:endParaRPr lang="el-GR" sz="2800" b="0" kern="0" dirty="0">
                        <a:solidFill>
                          <a:schemeClr val="tx1"/>
                        </a:solidFill>
                        <a:effectLst/>
                        <a:latin typeface="Calibri" panose="020F0502020204030204" pitchFamily="34" charset="0"/>
                        <a:cs typeface="Calibri" panose="020F0502020204030204" pitchFamily="34" charset="0"/>
                      </a:endParaRPr>
                    </a:p>
                    <a:p>
                      <a:endParaRPr lang="en-US" sz="2800" b="0" kern="0" dirty="0">
                        <a:solidFill>
                          <a:schemeClr val="tx1"/>
                        </a:solidFill>
                        <a:effectLst/>
                        <a:latin typeface="Calibri" panose="020F0502020204030204" pitchFamily="34" charset="0"/>
                        <a:cs typeface="Calibri" panose="020F0502020204030204" pitchFamily="34" charset="0"/>
                      </a:endParaRPr>
                    </a:p>
                    <a:p>
                      <a:r>
                        <a:rPr lang="en-US" sz="2800" b="0" kern="0" dirty="0">
                          <a:solidFill>
                            <a:schemeClr val="tx1"/>
                          </a:solidFill>
                          <a:effectLst/>
                          <a:latin typeface="Calibri" panose="020F0502020204030204" pitchFamily="34" charset="0"/>
                          <a:cs typeface="Calibri" panose="020F0502020204030204" pitchFamily="34" charset="0"/>
                        </a:rPr>
                        <a:t>  42-58: intermediate type</a:t>
                      </a:r>
                      <a:endParaRPr lang="el-GR" sz="2800" b="0" kern="0" dirty="0">
                        <a:solidFill>
                          <a:schemeClr val="tx1"/>
                        </a:solidFill>
                        <a:effectLst/>
                        <a:latin typeface="Calibri" panose="020F0502020204030204" pitchFamily="34" charset="0"/>
                        <a:cs typeface="Calibri" panose="020F0502020204030204" pitchFamily="34" charset="0"/>
                      </a:endParaRPr>
                    </a:p>
                    <a:p>
                      <a:endParaRPr lang="en-US" sz="2800" b="0" kern="0" dirty="0">
                        <a:solidFill>
                          <a:schemeClr val="tx1"/>
                        </a:solidFill>
                        <a:effectLst/>
                        <a:latin typeface="Calibri" panose="020F0502020204030204" pitchFamily="34" charset="0"/>
                        <a:cs typeface="Calibri" panose="020F0502020204030204" pitchFamily="34" charset="0"/>
                      </a:endParaRPr>
                    </a:p>
                    <a:p>
                      <a:r>
                        <a:rPr lang="en-US" sz="2800" b="0" kern="0" dirty="0">
                          <a:solidFill>
                            <a:schemeClr val="tx1"/>
                          </a:solidFill>
                          <a:effectLst/>
                          <a:latin typeface="Calibri" panose="020F0502020204030204" pitchFamily="34" charset="0"/>
                          <a:cs typeface="Calibri" panose="020F0502020204030204" pitchFamily="34" charset="0"/>
                        </a:rPr>
                        <a:t>  41-16: evening type</a:t>
                      </a:r>
                    </a:p>
                    <a:p>
                      <a:endParaRPr lang="en-GR" sz="1000" b="0" kern="100" dirty="0">
                        <a:solidFill>
                          <a:srgbClr val="000000"/>
                        </a:solidFill>
                        <a:effectLst/>
                        <a:latin typeface="Calibri" panose="020F0502020204030204" pitchFamily="34" charset="0"/>
                        <a:cs typeface="Calibri" panose="020F0502020204030204" pitchFamily="34" charset="0"/>
                      </a:endParaRPr>
                    </a:p>
                  </a:txBody>
                  <a:tcPr marL="51991" marR="51991" marT="0" marB="0" anchor="ctr"/>
                </a:tc>
                <a:tc>
                  <a:txBody>
                    <a:bodyPr/>
                    <a:lstStyle/>
                    <a:p>
                      <a:pPr algn="ctr"/>
                      <a:r>
                        <a:rPr lang="en-US" sz="2800" kern="0" dirty="0">
                          <a:solidFill>
                            <a:schemeClr val="tx1"/>
                          </a:solidFill>
                          <a:effectLst/>
                          <a:latin typeface="Calibri" panose="020F0502020204030204" pitchFamily="34" charset="0"/>
                          <a:cs typeface="Calibri" panose="020F0502020204030204" pitchFamily="34" charset="0"/>
                        </a:rPr>
                        <a:t> </a:t>
                      </a:r>
                      <a:endParaRPr lang="el-GR" sz="2800" kern="0" dirty="0">
                        <a:solidFill>
                          <a:schemeClr val="tx1"/>
                        </a:solidFill>
                        <a:effectLst/>
                        <a:latin typeface="Calibri" panose="020F0502020204030204" pitchFamily="34" charset="0"/>
                        <a:cs typeface="Calibri" panose="020F0502020204030204" pitchFamily="34" charset="0"/>
                      </a:endParaRPr>
                    </a:p>
                    <a:p>
                      <a:pPr algn="ctr"/>
                      <a:endParaRPr lang="en-US" sz="2800" kern="0" dirty="0">
                        <a:solidFill>
                          <a:schemeClr val="tx1"/>
                        </a:solidFill>
                        <a:effectLst/>
                        <a:latin typeface="Calibri" panose="020F0502020204030204" pitchFamily="34" charset="0"/>
                        <a:cs typeface="Calibri" panose="020F0502020204030204" pitchFamily="34" charset="0"/>
                      </a:endParaRPr>
                    </a:p>
                    <a:p>
                      <a:pPr algn="ctr"/>
                      <a:r>
                        <a:rPr lang="en-US" sz="2800" kern="0" dirty="0">
                          <a:solidFill>
                            <a:schemeClr val="tx1"/>
                          </a:solidFill>
                          <a:effectLst/>
                          <a:latin typeface="Calibri" panose="020F0502020204030204" pitchFamily="34" charset="0"/>
                          <a:cs typeface="Calibri" panose="020F0502020204030204" pitchFamily="34" charset="0"/>
                        </a:rPr>
                        <a:t>23.07%</a:t>
                      </a:r>
                      <a:endParaRPr lang="el-GR" sz="2800" kern="0" dirty="0">
                        <a:solidFill>
                          <a:schemeClr val="tx1"/>
                        </a:solidFill>
                        <a:effectLst/>
                        <a:latin typeface="Calibri" panose="020F0502020204030204" pitchFamily="34" charset="0"/>
                        <a:cs typeface="Calibri" panose="020F0502020204030204" pitchFamily="34" charset="0"/>
                      </a:endParaRPr>
                    </a:p>
                    <a:p>
                      <a:pPr algn="ctr"/>
                      <a:endParaRPr lang="en-US" sz="2800" kern="0" dirty="0">
                        <a:solidFill>
                          <a:schemeClr val="tx1"/>
                        </a:solidFill>
                        <a:effectLst/>
                        <a:latin typeface="Calibri" panose="020F0502020204030204" pitchFamily="34" charset="0"/>
                        <a:cs typeface="Calibri" panose="020F0502020204030204" pitchFamily="34" charset="0"/>
                      </a:endParaRPr>
                    </a:p>
                    <a:p>
                      <a:pPr algn="ctr"/>
                      <a:r>
                        <a:rPr lang="en-US" sz="2800" kern="0" dirty="0">
                          <a:solidFill>
                            <a:schemeClr val="tx1"/>
                          </a:solidFill>
                          <a:effectLst/>
                          <a:latin typeface="Calibri" panose="020F0502020204030204" pitchFamily="34" charset="0"/>
                          <a:cs typeface="Calibri" panose="020F0502020204030204" pitchFamily="34" charset="0"/>
                        </a:rPr>
                        <a:t>68.13%</a:t>
                      </a:r>
                      <a:endParaRPr lang="el-GR" sz="2800" kern="0" dirty="0">
                        <a:solidFill>
                          <a:schemeClr val="tx1"/>
                        </a:solidFill>
                        <a:effectLst/>
                        <a:latin typeface="Calibri" panose="020F0502020204030204" pitchFamily="34" charset="0"/>
                        <a:cs typeface="Calibri" panose="020F0502020204030204" pitchFamily="34" charset="0"/>
                      </a:endParaRPr>
                    </a:p>
                    <a:p>
                      <a:pPr algn="ctr"/>
                      <a:endParaRPr lang="en-US" sz="2800" kern="0" dirty="0">
                        <a:solidFill>
                          <a:schemeClr val="tx1"/>
                        </a:solidFill>
                        <a:effectLst/>
                        <a:latin typeface="Calibri" panose="020F0502020204030204" pitchFamily="34" charset="0"/>
                        <a:cs typeface="Calibri" panose="020F0502020204030204" pitchFamily="34" charset="0"/>
                      </a:endParaRPr>
                    </a:p>
                    <a:p>
                      <a:pPr algn="ctr"/>
                      <a:r>
                        <a:rPr lang="en-US" sz="2800" kern="0" dirty="0">
                          <a:solidFill>
                            <a:schemeClr val="tx1"/>
                          </a:solidFill>
                          <a:effectLst/>
                          <a:latin typeface="Calibri" panose="020F0502020204030204" pitchFamily="34" charset="0"/>
                          <a:cs typeface="Calibri" panose="020F0502020204030204" pitchFamily="34" charset="0"/>
                        </a:rPr>
                        <a:t>8.8%</a:t>
                      </a:r>
                      <a:endParaRPr lang="en-GR" sz="2800" kern="100" dirty="0">
                        <a:solidFill>
                          <a:srgbClr val="000000"/>
                        </a:solidFill>
                        <a:effectLst/>
                        <a:latin typeface="Calibri" panose="020F0502020204030204" pitchFamily="34" charset="0"/>
                        <a:cs typeface="Calibri" panose="020F0502020204030204" pitchFamily="34" charset="0"/>
                      </a:endParaRPr>
                    </a:p>
                  </a:txBody>
                  <a:tcPr marL="51991" marR="51991" marT="0" marB="0" anchor="ctr"/>
                </a:tc>
                <a:extLst>
                  <a:ext uri="{0D108BD9-81ED-4DB2-BD59-A6C34878D82A}">
                    <a16:rowId xmlns:a16="http://schemas.microsoft.com/office/drawing/2014/main" val="71424283"/>
                  </a:ext>
                </a:extLst>
              </a:tr>
              <a:tr h="536841">
                <a:tc>
                  <a:txBody>
                    <a:bodyPr/>
                    <a:lstStyle/>
                    <a:p>
                      <a:r>
                        <a:rPr lang="en-US" sz="2800" kern="0" dirty="0">
                          <a:solidFill>
                            <a:schemeClr val="tx1"/>
                          </a:solidFill>
                          <a:effectLst/>
                          <a:latin typeface="Calibri" panose="020F0502020204030204" pitchFamily="34" charset="0"/>
                          <a:cs typeface="Calibri" panose="020F0502020204030204" pitchFamily="34" charset="0"/>
                        </a:rPr>
                        <a:t>  AHI (≥</a:t>
                      </a:r>
                      <a:r>
                        <a:rPr lang="el-GR" sz="2800" kern="0" dirty="0">
                          <a:solidFill>
                            <a:schemeClr val="tx1"/>
                          </a:solidFill>
                          <a:effectLst/>
                          <a:latin typeface="Calibri" panose="020F0502020204030204" pitchFamily="34" charset="0"/>
                          <a:cs typeface="Calibri" panose="020F0502020204030204" pitchFamily="34" charset="0"/>
                        </a:rPr>
                        <a:t>5</a:t>
                      </a:r>
                      <a:r>
                        <a:rPr lang="en-US" sz="2800" kern="0" dirty="0">
                          <a:solidFill>
                            <a:schemeClr val="tx1"/>
                          </a:solidFill>
                          <a:effectLst/>
                          <a:latin typeface="Calibri" panose="020F0502020204030204" pitchFamily="34" charset="0"/>
                          <a:cs typeface="Calibri" panose="020F0502020204030204" pitchFamily="34" charset="0"/>
                        </a:rPr>
                        <a:t>)</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tc>
                  <a:txBody>
                    <a:bodyPr/>
                    <a:lstStyle/>
                    <a:p>
                      <a:pPr algn="ctr"/>
                      <a:r>
                        <a:rPr lang="en-US" sz="2800" kern="0">
                          <a:solidFill>
                            <a:schemeClr val="tx1"/>
                          </a:solidFill>
                          <a:effectLst/>
                          <a:latin typeface="Calibri" panose="020F0502020204030204" pitchFamily="34" charset="0"/>
                          <a:cs typeface="Calibri" panose="020F0502020204030204" pitchFamily="34" charset="0"/>
                        </a:rPr>
                        <a:t>100%</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extLst>
                  <a:ext uri="{0D108BD9-81ED-4DB2-BD59-A6C34878D82A}">
                    <a16:rowId xmlns:a16="http://schemas.microsoft.com/office/drawing/2014/main" val="3232433617"/>
                  </a:ext>
                </a:extLst>
              </a:tr>
              <a:tr h="536841">
                <a:tc>
                  <a:txBody>
                    <a:bodyPr/>
                    <a:lstStyle/>
                    <a:p>
                      <a:r>
                        <a:rPr lang="en-US" sz="2800" kern="0" dirty="0">
                          <a:solidFill>
                            <a:schemeClr val="tx1"/>
                          </a:solidFill>
                          <a:effectLst/>
                          <a:latin typeface="Calibri" panose="020F0502020204030204" pitchFamily="34" charset="0"/>
                          <a:cs typeface="Calibri" panose="020F0502020204030204" pitchFamily="34" charset="0"/>
                        </a:rPr>
                        <a:t>  FSS (&gt;2.3)</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tc>
                  <a:txBody>
                    <a:bodyPr/>
                    <a:lstStyle/>
                    <a:p>
                      <a:pPr algn="ctr"/>
                      <a:r>
                        <a:rPr lang="en-US" sz="2800" kern="0">
                          <a:solidFill>
                            <a:schemeClr val="tx1"/>
                          </a:solidFill>
                          <a:effectLst/>
                          <a:latin typeface="Calibri" panose="020F0502020204030204" pitchFamily="34" charset="0"/>
                          <a:cs typeface="Calibri" panose="020F0502020204030204" pitchFamily="34" charset="0"/>
                        </a:rPr>
                        <a:t>82.4%</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extLst>
                  <a:ext uri="{0D108BD9-81ED-4DB2-BD59-A6C34878D82A}">
                    <a16:rowId xmlns:a16="http://schemas.microsoft.com/office/drawing/2014/main" val="1522503610"/>
                  </a:ext>
                </a:extLst>
              </a:tr>
              <a:tr h="536841">
                <a:tc>
                  <a:txBody>
                    <a:bodyPr/>
                    <a:lstStyle/>
                    <a:p>
                      <a:r>
                        <a:rPr lang="en-US" sz="2800" kern="0" dirty="0">
                          <a:solidFill>
                            <a:schemeClr val="tx1"/>
                          </a:solidFill>
                          <a:effectLst/>
                          <a:latin typeface="Calibri" panose="020F0502020204030204" pitchFamily="34" charset="0"/>
                          <a:cs typeface="Calibri" panose="020F0502020204030204" pitchFamily="34" charset="0"/>
                        </a:rPr>
                        <a:t>  HADS-A&gt;7</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tc>
                  <a:txBody>
                    <a:bodyPr/>
                    <a:lstStyle/>
                    <a:p>
                      <a:pPr algn="ctr"/>
                      <a:r>
                        <a:rPr lang="en-US" sz="2800" kern="0" dirty="0">
                          <a:solidFill>
                            <a:schemeClr val="tx1"/>
                          </a:solidFill>
                          <a:effectLst/>
                          <a:latin typeface="Calibri" panose="020F0502020204030204" pitchFamily="34" charset="0"/>
                          <a:cs typeface="Calibri" panose="020F0502020204030204" pitchFamily="34" charset="0"/>
                        </a:rPr>
                        <a:t>30.7%</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extLst>
                  <a:ext uri="{0D108BD9-81ED-4DB2-BD59-A6C34878D82A}">
                    <a16:rowId xmlns:a16="http://schemas.microsoft.com/office/drawing/2014/main" val="2654853068"/>
                  </a:ext>
                </a:extLst>
              </a:tr>
              <a:tr h="536841">
                <a:tc>
                  <a:txBody>
                    <a:bodyPr/>
                    <a:lstStyle/>
                    <a:p>
                      <a:r>
                        <a:rPr lang="en-US" sz="2800" kern="0" dirty="0">
                          <a:solidFill>
                            <a:schemeClr val="tx1"/>
                          </a:solidFill>
                          <a:effectLst/>
                          <a:latin typeface="Calibri" panose="020F0502020204030204" pitchFamily="34" charset="0"/>
                          <a:cs typeface="Calibri" panose="020F0502020204030204" pitchFamily="34" charset="0"/>
                        </a:rPr>
                        <a:t>  HADS-D&gt;7</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tc>
                  <a:txBody>
                    <a:bodyPr/>
                    <a:lstStyle/>
                    <a:p>
                      <a:pPr algn="ctr"/>
                      <a:r>
                        <a:rPr lang="en-US" sz="2800" kern="0" dirty="0">
                          <a:solidFill>
                            <a:schemeClr val="tx1"/>
                          </a:solidFill>
                          <a:effectLst/>
                          <a:latin typeface="Calibri" panose="020F0502020204030204" pitchFamily="34" charset="0"/>
                          <a:cs typeface="Calibri" panose="020F0502020204030204" pitchFamily="34" charset="0"/>
                        </a:rPr>
                        <a:t>34.06%</a:t>
                      </a:r>
                      <a:endParaRPr lang="en-GR"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991" marR="51991" marT="0" marB="0" anchor="ctr"/>
                </a:tc>
                <a:extLst>
                  <a:ext uri="{0D108BD9-81ED-4DB2-BD59-A6C34878D82A}">
                    <a16:rowId xmlns:a16="http://schemas.microsoft.com/office/drawing/2014/main" val="3854488630"/>
                  </a:ext>
                </a:extLst>
              </a:tr>
            </a:tbl>
          </a:graphicData>
        </a:graphic>
      </p:graphicFrame>
      <p:sp>
        <p:nvSpPr>
          <p:cNvPr id="5" name="TextBox 4">
            <a:extLst>
              <a:ext uri="{FF2B5EF4-FFF2-40B4-BE49-F238E27FC236}">
                <a16:creationId xmlns:a16="http://schemas.microsoft.com/office/drawing/2014/main" id="{E80EDF3F-C078-2E94-9AC6-B734C916ED81}"/>
              </a:ext>
            </a:extLst>
          </p:cNvPr>
          <p:cNvSpPr txBox="1"/>
          <p:nvPr/>
        </p:nvSpPr>
        <p:spPr>
          <a:xfrm>
            <a:off x="18383204" y="38513560"/>
            <a:ext cx="13155832" cy="1877437"/>
          </a:xfrm>
          <a:prstGeom prst="rect">
            <a:avLst/>
          </a:prstGeom>
          <a:noFill/>
        </p:spPr>
        <p:txBody>
          <a:bodyPr wrap="square" rtlCol="0">
            <a:spAutoFit/>
          </a:bodyPr>
          <a:lstStyle/>
          <a:p>
            <a:r>
              <a:rPr lang="en-GB" sz="2000" dirty="0">
                <a:solidFill>
                  <a:srgbClr val="000000"/>
                </a:solidFill>
                <a:latin typeface="-webkit-standard"/>
              </a:rPr>
              <a:t>A</a:t>
            </a:r>
            <a:r>
              <a:rPr lang="en-GB" sz="2000" b="0" i="0" u="none" strike="noStrike" dirty="0">
                <a:solidFill>
                  <a:srgbClr val="000000"/>
                </a:solidFill>
                <a:effectLst/>
                <a:latin typeface="-webkit-standard"/>
              </a:rPr>
              <a:t>bbreviations</a:t>
            </a:r>
            <a:endParaRPr lang="el-GR"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AHI: Apnea-Hypopnea Index, BMI: Body Mass Index, Cardiac comorbidities: Coronary artery disease/ Atrial fibrillation and other arrhythmia/ Severe Vascular Disease, ESS: Epworth Sleepiness Scale, FSS: Fatigue Severity Scale, HADS: Hospital Anxiety and Depression Scale, -A: Anxiety, -D: Depression, MEQ: </a:t>
            </a:r>
            <a:r>
              <a:rPr lang="en-US" sz="2000" kern="100" dirty="0" err="1">
                <a:effectLst/>
                <a:latin typeface="Calibri" panose="020F0502020204030204" pitchFamily="34" charset="0"/>
                <a:ea typeface="Calibri" panose="020F0502020204030204" pitchFamily="34" charset="0"/>
                <a:cs typeface="Times New Roman" panose="02020603050405020304" pitchFamily="18" charset="0"/>
              </a:rPr>
              <a:t>Morningness-Eveningness</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Questionnaire, SD: Standard Deviation</a:t>
            </a:r>
            <a:endParaRPr lang="en-GR"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R" dirty="0"/>
          </a:p>
        </p:txBody>
      </p:sp>
      <p:sp>
        <p:nvSpPr>
          <p:cNvPr id="6" name="TextBox 5">
            <a:extLst>
              <a:ext uri="{FF2B5EF4-FFF2-40B4-BE49-F238E27FC236}">
                <a16:creationId xmlns:a16="http://schemas.microsoft.com/office/drawing/2014/main" id="{1AE03469-CDB0-11C8-B863-135FFD7B9245}"/>
              </a:ext>
            </a:extLst>
          </p:cNvPr>
          <p:cNvSpPr txBox="1"/>
          <p:nvPr/>
        </p:nvSpPr>
        <p:spPr>
          <a:xfrm>
            <a:off x="1135357" y="38939382"/>
            <a:ext cx="8098046" cy="1477328"/>
          </a:xfrm>
          <a:prstGeom prst="rect">
            <a:avLst/>
          </a:prstGeom>
          <a:noFill/>
        </p:spPr>
        <p:txBody>
          <a:bodyPr wrap="square" rtlCol="0">
            <a:spAutoFit/>
          </a:bodyPr>
          <a:lstStyle/>
          <a:p>
            <a:r>
              <a:rPr lang="en-US" sz="3600" b="1" kern="100" dirty="0">
                <a:effectLst/>
                <a:latin typeface="Calibri" panose="020F0502020204030204" pitchFamily="34" charset="0"/>
                <a:ea typeface="Calibri" panose="020F0502020204030204" pitchFamily="34" charset="0"/>
                <a:cs typeface="Times New Roman" panose="02020603050405020304" pitchFamily="18" charset="0"/>
              </a:rPr>
              <a:t>Table 1. Population characteristics during their first appointment</a:t>
            </a:r>
            <a:endParaRPr lang="en-GR" sz="3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R" dirty="0"/>
          </a:p>
        </p:txBody>
      </p:sp>
      <p:graphicFrame>
        <p:nvGraphicFramePr>
          <p:cNvPr id="7" name="Table 6">
            <a:extLst>
              <a:ext uri="{FF2B5EF4-FFF2-40B4-BE49-F238E27FC236}">
                <a16:creationId xmlns:a16="http://schemas.microsoft.com/office/drawing/2014/main" id="{6C749DA8-2B7C-9F7C-0AF6-724492D3A191}"/>
              </a:ext>
            </a:extLst>
          </p:cNvPr>
          <p:cNvGraphicFramePr>
            <a:graphicFrameLocks noGrp="1"/>
          </p:cNvGraphicFramePr>
          <p:nvPr>
            <p:extLst>
              <p:ext uri="{D42A27DB-BD31-4B8C-83A1-F6EECF244321}">
                <p14:modId xmlns:p14="http://schemas.microsoft.com/office/powerpoint/2010/main" val="3686376750"/>
              </p:ext>
            </p:extLst>
          </p:nvPr>
        </p:nvGraphicFramePr>
        <p:xfrm>
          <a:off x="18465992" y="32057546"/>
          <a:ext cx="12419614" cy="5841697"/>
        </p:xfrm>
        <a:graphic>
          <a:graphicData uri="http://schemas.openxmlformats.org/drawingml/2006/table">
            <a:tbl>
              <a:tblPr firstRow="1" firstCol="1" bandRow="1">
                <a:tableStyleId>{6E25E649-3F16-4E02-A733-19D2CDBF48F0}</a:tableStyleId>
              </a:tblPr>
              <a:tblGrid>
                <a:gridCol w="3226237">
                  <a:extLst>
                    <a:ext uri="{9D8B030D-6E8A-4147-A177-3AD203B41FA5}">
                      <a16:colId xmlns:a16="http://schemas.microsoft.com/office/drawing/2014/main" val="1299253385"/>
                    </a:ext>
                  </a:extLst>
                </a:gridCol>
                <a:gridCol w="3282570">
                  <a:extLst>
                    <a:ext uri="{9D8B030D-6E8A-4147-A177-3AD203B41FA5}">
                      <a16:colId xmlns:a16="http://schemas.microsoft.com/office/drawing/2014/main" val="2131252594"/>
                    </a:ext>
                  </a:extLst>
                </a:gridCol>
                <a:gridCol w="2783538">
                  <a:extLst>
                    <a:ext uri="{9D8B030D-6E8A-4147-A177-3AD203B41FA5}">
                      <a16:colId xmlns:a16="http://schemas.microsoft.com/office/drawing/2014/main" val="3935796513"/>
                    </a:ext>
                  </a:extLst>
                </a:gridCol>
                <a:gridCol w="3127269">
                  <a:extLst>
                    <a:ext uri="{9D8B030D-6E8A-4147-A177-3AD203B41FA5}">
                      <a16:colId xmlns:a16="http://schemas.microsoft.com/office/drawing/2014/main" val="3337172488"/>
                    </a:ext>
                  </a:extLst>
                </a:gridCol>
              </a:tblGrid>
              <a:tr h="1087497">
                <a:tc>
                  <a:txBody>
                    <a:bodyPr/>
                    <a:lstStyle/>
                    <a:p>
                      <a:pPr algn="ctr"/>
                      <a:r>
                        <a:rPr lang="en-US" sz="3200" kern="0" dirty="0">
                          <a:effectLst/>
                          <a:latin typeface="Calibri" panose="020F0502020204030204" pitchFamily="34" charset="0"/>
                          <a:cs typeface="Calibri" panose="020F0502020204030204" pitchFamily="34" charset="0"/>
                        </a:rPr>
                        <a:t>Variable</a:t>
                      </a:r>
                      <a:endParaRPr lang="en-GR" sz="3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314363"/>
                    </a:solidFill>
                  </a:tcPr>
                </a:tc>
                <a:tc>
                  <a:txBody>
                    <a:bodyPr/>
                    <a:lstStyle/>
                    <a:p>
                      <a:pPr algn="ctr"/>
                      <a:r>
                        <a:rPr lang="en-US" sz="3200" kern="0" dirty="0">
                          <a:effectLst/>
                          <a:latin typeface="Calibri" panose="020F0502020204030204" pitchFamily="34" charset="0"/>
                          <a:cs typeface="Calibri" panose="020F0502020204030204" pitchFamily="34" charset="0"/>
                        </a:rPr>
                        <a:t>First appointment</a:t>
                      </a:r>
                      <a:endParaRPr lang="en-GR" sz="3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314363"/>
                    </a:solidFill>
                  </a:tcPr>
                </a:tc>
                <a:tc>
                  <a:txBody>
                    <a:bodyPr/>
                    <a:lstStyle/>
                    <a:p>
                      <a:pPr algn="ctr"/>
                      <a:r>
                        <a:rPr lang="en-US" sz="3200" kern="0" dirty="0">
                          <a:effectLst/>
                          <a:latin typeface="Calibri" panose="020F0502020204030204" pitchFamily="34" charset="0"/>
                          <a:cs typeface="Calibri" panose="020F0502020204030204" pitchFamily="34" charset="0"/>
                        </a:rPr>
                        <a:t>3 months later</a:t>
                      </a:r>
                      <a:endParaRPr lang="en-GR" sz="3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314363"/>
                    </a:solidFill>
                  </a:tcPr>
                </a:tc>
                <a:tc>
                  <a:txBody>
                    <a:bodyPr/>
                    <a:lstStyle/>
                    <a:p>
                      <a:pPr algn="ctr"/>
                      <a:r>
                        <a:rPr lang="en-US" sz="3200" kern="0" dirty="0">
                          <a:effectLst/>
                          <a:latin typeface="Calibri" panose="020F0502020204030204" pitchFamily="34" charset="0"/>
                          <a:cs typeface="Calibri" panose="020F0502020204030204" pitchFamily="34" charset="0"/>
                        </a:rPr>
                        <a:t>p value</a:t>
                      </a:r>
                      <a:endParaRPr lang="en-GR" sz="3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314363"/>
                    </a:solidFill>
                  </a:tcPr>
                </a:tc>
                <a:extLst>
                  <a:ext uri="{0D108BD9-81ED-4DB2-BD59-A6C34878D82A}">
                    <a16:rowId xmlns:a16="http://schemas.microsoft.com/office/drawing/2014/main" val="4241621855"/>
                  </a:ext>
                </a:extLst>
              </a:tr>
              <a:tr h="782687">
                <a:tc>
                  <a:txBody>
                    <a:bodyPr/>
                    <a:lstStyle/>
                    <a:p>
                      <a:pPr algn="ctr"/>
                      <a:r>
                        <a:rPr lang="en-US" sz="3200" kern="0" dirty="0">
                          <a:effectLst/>
                          <a:latin typeface="Calibri" panose="020F0502020204030204" pitchFamily="34" charset="0"/>
                          <a:cs typeface="Calibri" panose="020F0502020204030204" pitchFamily="34" charset="0"/>
                        </a:rPr>
                        <a:t>ESS (&gt;10)</a:t>
                      </a:r>
                      <a:endParaRPr lang="en-GR" sz="3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314363"/>
                    </a:solidFill>
                  </a:tcPr>
                </a:tc>
                <a:tc>
                  <a:txBody>
                    <a:bodyPr/>
                    <a:lstStyle/>
                    <a:p>
                      <a:pPr algn="ctr"/>
                      <a:r>
                        <a:rPr lang="en-US" sz="3200" kern="0" dirty="0">
                          <a:effectLst/>
                          <a:latin typeface="Calibri" panose="020F0502020204030204" pitchFamily="34" charset="0"/>
                          <a:cs typeface="Calibri" panose="020F0502020204030204" pitchFamily="34" charset="0"/>
                        </a:rPr>
                        <a:t>38.7%</a:t>
                      </a:r>
                      <a:endParaRPr lang="en-GR" sz="3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r>
                        <a:rPr lang="en-US" sz="3200" kern="0">
                          <a:effectLst/>
                          <a:latin typeface="Calibri" panose="020F0502020204030204" pitchFamily="34" charset="0"/>
                          <a:cs typeface="Calibri" panose="020F0502020204030204" pitchFamily="34" charset="0"/>
                        </a:rPr>
                        <a:t>15%</a:t>
                      </a:r>
                      <a:endParaRPr lang="en-GR" sz="3200">
                        <a:latin typeface="Calibri" panose="020F0502020204030204" pitchFamily="34" charset="0"/>
                        <a:cs typeface="Calibri" panose="020F0502020204030204" pitchFamily="34" charset="0"/>
                      </a:endParaRPr>
                    </a:p>
                  </a:txBody>
                  <a:tcPr marL="68580" marR="68580" marT="0" marB="0" anchor="ctr"/>
                </a:tc>
                <a:tc>
                  <a:txBody>
                    <a:bodyPr/>
                    <a:lstStyle/>
                    <a:p>
                      <a:pPr algn="ctr"/>
                      <a:r>
                        <a:rPr lang="en-US" sz="3200" kern="0">
                          <a:effectLst/>
                          <a:latin typeface="Calibri" panose="020F0502020204030204" pitchFamily="34" charset="0"/>
                          <a:cs typeface="Calibri" panose="020F0502020204030204" pitchFamily="34" charset="0"/>
                        </a:rPr>
                        <a:t>&lt;0.05</a:t>
                      </a:r>
                      <a:endParaRPr lang="en-GR" sz="3200" kern="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893504538"/>
                  </a:ext>
                </a:extLst>
              </a:tr>
              <a:tr h="782687">
                <a:tc>
                  <a:txBody>
                    <a:bodyPr/>
                    <a:lstStyle/>
                    <a:p>
                      <a:pPr algn="ctr"/>
                      <a:r>
                        <a:rPr lang="en-US" sz="3200" kern="0" dirty="0">
                          <a:effectLst/>
                          <a:latin typeface="Calibri" panose="020F0502020204030204" pitchFamily="34" charset="0"/>
                          <a:cs typeface="Calibri" panose="020F0502020204030204" pitchFamily="34" charset="0"/>
                        </a:rPr>
                        <a:t>FSS (&gt;2.3)</a:t>
                      </a:r>
                      <a:endParaRPr lang="en-GR" sz="3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314363"/>
                    </a:solidFill>
                  </a:tcPr>
                </a:tc>
                <a:tc>
                  <a:txBody>
                    <a:bodyPr/>
                    <a:lstStyle/>
                    <a:p>
                      <a:pPr algn="ctr"/>
                      <a:r>
                        <a:rPr lang="en-US" sz="3200" kern="0" dirty="0">
                          <a:effectLst/>
                          <a:latin typeface="Calibri" panose="020F0502020204030204" pitchFamily="34" charset="0"/>
                          <a:cs typeface="Calibri" panose="020F0502020204030204" pitchFamily="34" charset="0"/>
                        </a:rPr>
                        <a:t>64.5%</a:t>
                      </a:r>
                      <a:endParaRPr lang="en-GR" sz="3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r>
                        <a:rPr lang="en-US" sz="3200" kern="0" dirty="0">
                          <a:effectLst/>
                          <a:latin typeface="Calibri" panose="020F0502020204030204" pitchFamily="34" charset="0"/>
                          <a:cs typeface="Calibri" panose="020F0502020204030204" pitchFamily="34" charset="0"/>
                        </a:rPr>
                        <a:t>24%</a:t>
                      </a:r>
                      <a:endParaRPr lang="en-GR" sz="3200" dirty="0">
                        <a:latin typeface="Calibri" panose="020F0502020204030204" pitchFamily="34" charset="0"/>
                        <a:cs typeface="Calibri" panose="020F0502020204030204" pitchFamily="34" charset="0"/>
                      </a:endParaRPr>
                    </a:p>
                  </a:txBody>
                  <a:tcPr marL="68580" marR="68580" marT="0" marB="0" anchor="ctr"/>
                </a:tc>
                <a:tc>
                  <a:txBody>
                    <a:bodyPr/>
                    <a:lstStyle/>
                    <a:p>
                      <a:pPr algn="ctr"/>
                      <a:r>
                        <a:rPr lang="en-US" sz="3200" kern="0">
                          <a:effectLst/>
                          <a:latin typeface="Calibri" panose="020F0502020204030204" pitchFamily="34" charset="0"/>
                          <a:cs typeface="Calibri" panose="020F0502020204030204" pitchFamily="34" charset="0"/>
                        </a:rPr>
                        <a:t>&lt;0.05</a:t>
                      </a:r>
                      <a:endParaRPr lang="en-GR" sz="3200" kern="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887155403"/>
                  </a:ext>
                </a:extLst>
              </a:tr>
              <a:tr h="911093">
                <a:tc>
                  <a:txBody>
                    <a:bodyPr/>
                    <a:lstStyle/>
                    <a:p>
                      <a:pPr algn="ctr"/>
                      <a:r>
                        <a:rPr lang="en-US" sz="3200" kern="0" dirty="0">
                          <a:effectLst/>
                          <a:latin typeface="Calibri" panose="020F0502020204030204" pitchFamily="34" charset="0"/>
                          <a:cs typeface="Calibri" panose="020F0502020204030204" pitchFamily="34" charset="0"/>
                        </a:rPr>
                        <a:t>HADS-A (&gt;7)</a:t>
                      </a:r>
                      <a:endParaRPr lang="en-GR" sz="3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314363"/>
                    </a:solidFill>
                  </a:tcPr>
                </a:tc>
                <a:tc>
                  <a:txBody>
                    <a:bodyPr/>
                    <a:lstStyle/>
                    <a:p>
                      <a:pPr algn="ctr"/>
                      <a:r>
                        <a:rPr lang="en-US" sz="3200" kern="0" dirty="0">
                          <a:effectLst/>
                          <a:latin typeface="Calibri" panose="020F0502020204030204" pitchFamily="34" charset="0"/>
                          <a:cs typeface="Calibri" panose="020F0502020204030204" pitchFamily="34" charset="0"/>
                        </a:rPr>
                        <a:t>25.8%</a:t>
                      </a:r>
                      <a:endParaRPr lang="en-GR" sz="3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r>
                        <a:rPr lang="en-US" sz="3200" kern="0" dirty="0">
                          <a:effectLst/>
                          <a:latin typeface="Calibri" panose="020F0502020204030204" pitchFamily="34" charset="0"/>
                          <a:cs typeface="Calibri" panose="020F0502020204030204" pitchFamily="34" charset="0"/>
                        </a:rPr>
                        <a:t>12%</a:t>
                      </a:r>
                      <a:endParaRPr lang="en-GR" sz="3200" dirty="0">
                        <a:latin typeface="Calibri" panose="020F0502020204030204" pitchFamily="34" charset="0"/>
                        <a:cs typeface="Calibri" panose="020F0502020204030204" pitchFamily="34" charset="0"/>
                      </a:endParaRPr>
                    </a:p>
                  </a:txBody>
                  <a:tcPr marL="68580" marR="68580" marT="0" marB="0" anchor="ctr"/>
                </a:tc>
                <a:tc>
                  <a:txBody>
                    <a:bodyPr/>
                    <a:lstStyle/>
                    <a:p>
                      <a:pPr algn="ctr"/>
                      <a:r>
                        <a:rPr lang="en-US" sz="3200" kern="0" dirty="0">
                          <a:effectLst/>
                          <a:latin typeface="Calibri" panose="020F0502020204030204" pitchFamily="34" charset="0"/>
                          <a:cs typeface="Calibri" panose="020F0502020204030204" pitchFamily="34" charset="0"/>
                        </a:rPr>
                        <a:t>&lt;0.05</a:t>
                      </a:r>
                      <a:endParaRPr lang="en-GR" sz="3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952233155"/>
                  </a:ext>
                </a:extLst>
              </a:tr>
              <a:tr h="911093">
                <a:tc>
                  <a:txBody>
                    <a:bodyPr/>
                    <a:lstStyle/>
                    <a:p>
                      <a:pPr algn="ctr"/>
                      <a:r>
                        <a:rPr lang="en-US" sz="3200" kern="0" dirty="0">
                          <a:effectLst/>
                          <a:latin typeface="Calibri" panose="020F0502020204030204" pitchFamily="34" charset="0"/>
                          <a:cs typeface="Calibri" panose="020F0502020204030204" pitchFamily="34" charset="0"/>
                        </a:rPr>
                        <a:t>HADS-D (&gt;7)</a:t>
                      </a:r>
                      <a:endParaRPr lang="en-GR" sz="3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314363"/>
                    </a:solidFill>
                  </a:tcPr>
                </a:tc>
                <a:tc>
                  <a:txBody>
                    <a:bodyPr/>
                    <a:lstStyle/>
                    <a:p>
                      <a:pPr algn="ctr"/>
                      <a:r>
                        <a:rPr lang="en-US" sz="3200" kern="0" dirty="0">
                          <a:effectLst/>
                          <a:latin typeface="Calibri" panose="020F0502020204030204" pitchFamily="34" charset="0"/>
                          <a:cs typeface="Calibri" panose="020F0502020204030204" pitchFamily="34" charset="0"/>
                        </a:rPr>
                        <a:t>26.5%</a:t>
                      </a:r>
                      <a:endParaRPr lang="en-GR" sz="3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r>
                        <a:rPr lang="en-US" sz="3200" kern="0" dirty="0">
                          <a:effectLst/>
                          <a:latin typeface="Calibri" panose="020F0502020204030204" pitchFamily="34" charset="0"/>
                          <a:cs typeface="Calibri" panose="020F0502020204030204" pitchFamily="34" charset="0"/>
                        </a:rPr>
                        <a:t>19.5%</a:t>
                      </a:r>
                      <a:endParaRPr lang="en-GR" sz="3200" dirty="0">
                        <a:latin typeface="Calibri" panose="020F0502020204030204" pitchFamily="34" charset="0"/>
                        <a:cs typeface="Calibri" panose="020F0502020204030204" pitchFamily="34" charset="0"/>
                      </a:endParaRPr>
                    </a:p>
                  </a:txBody>
                  <a:tcPr marL="68580" marR="68580" marT="0" marB="0" anchor="ctr"/>
                </a:tc>
                <a:tc>
                  <a:txBody>
                    <a:bodyPr/>
                    <a:lstStyle/>
                    <a:p>
                      <a:pPr algn="ctr"/>
                      <a:r>
                        <a:rPr lang="en-US" sz="3200" kern="0" dirty="0">
                          <a:effectLst/>
                          <a:latin typeface="Calibri" panose="020F0502020204030204" pitchFamily="34" charset="0"/>
                          <a:cs typeface="Calibri" panose="020F0502020204030204" pitchFamily="34" charset="0"/>
                        </a:rPr>
                        <a:t>0.09</a:t>
                      </a:r>
                      <a:endParaRPr lang="en-GR" sz="3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569758190"/>
                  </a:ext>
                </a:extLst>
              </a:tr>
              <a:tr h="1366640">
                <a:tc>
                  <a:txBody>
                    <a:bodyPr/>
                    <a:lstStyle/>
                    <a:p>
                      <a:pPr algn="ctr"/>
                      <a:r>
                        <a:rPr lang="en-US" sz="3200" kern="0" dirty="0">
                          <a:effectLst/>
                          <a:latin typeface="Calibri" panose="020F0502020204030204" pitchFamily="34" charset="0"/>
                          <a:cs typeface="Calibri" panose="020F0502020204030204" pitchFamily="34" charset="0"/>
                        </a:rPr>
                        <a:t>AHI (Mean, SD)</a:t>
                      </a:r>
                      <a:endParaRPr lang="en-GR" sz="3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314363"/>
                    </a:solidFill>
                  </a:tcPr>
                </a:tc>
                <a:tc>
                  <a:txBody>
                    <a:bodyPr/>
                    <a:lstStyle/>
                    <a:p>
                      <a:pPr algn="ctr"/>
                      <a:r>
                        <a:rPr lang="en-US" sz="3200" kern="0" dirty="0">
                          <a:effectLst/>
                          <a:latin typeface="Calibri" panose="020F0502020204030204" pitchFamily="34" charset="0"/>
                          <a:cs typeface="Calibri" panose="020F0502020204030204" pitchFamily="34" charset="0"/>
                        </a:rPr>
                        <a:t>36.05±22.7</a:t>
                      </a:r>
                      <a:endParaRPr lang="en-GR" sz="3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r>
                        <a:rPr lang="en-US" sz="3200" kern="0" dirty="0">
                          <a:effectLst/>
                          <a:latin typeface="Calibri" panose="020F0502020204030204" pitchFamily="34" charset="0"/>
                          <a:cs typeface="Calibri" panose="020F0502020204030204" pitchFamily="34" charset="0"/>
                        </a:rPr>
                        <a:t>7,4±6,2</a:t>
                      </a:r>
                      <a:endParaRPr lang="en-GR" sz="3200" dirty="0">
                        <a:latin typeface="Calibri" panose="020F0502020204030204" pitchFamily="34" charset="0"/>
                        <a:cs typeface="Calibri" panose="020F0502020204030204" pitchFamily="34" charset="0"/>
                      </a:endParaRPr>
                    </a:p>
                  </a:txBody>
                  <a:tcPr marL="68580" marR="68580" marT="0" marB="0" anchor="ctr"/>
                </a:tc>
                <a:tc>
                  <a:txBody>
                    <a:bodyPr/>
                    <a:lstStyle/>
                    <a:p>
                      <a:pPr algn="ctr"/>
                      <a:r>
                        <a:rPr lang="en-US" sz="3200" kern="0" dirty="0">
                          <a:effectLst/>
                          <a:latin typeface="Calibri" panose="020F0502020204030204" pitchFamily="34" charset="0"/>
                          <a:cs typeface="Calibri" panose="020F0502020204030204" pitchFamily="34" charset="0"/>
                        </a:rPr>
                        <a:t>&lt;0.05</a:t>
                      </a:r>
                      <a:endParaRPr lang="en-GR" sz="3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825221765"/>
                  </a:ext>
                </a:extLst>
              </a:tr>
            </a:tbl>
          </a:graphicData>
        </a:graphic>
      </p:graphicFrame>
      <p:sp>
        <p:nvSpPr>
          <p:cNvPr id="8" name="TextBox 7">
            <a:extLst>
              <a:ext uri="{FF2B5EF4-FFF2-40B4-BE49-F238E27FC236}">
                <a16:creationId xmlns:a16="http://schemas.microsoft.com/office/drawing/2014/main" id="{8217A28E-C6A2-419F-26B3-670D5733B946}"/>
              </a:ext>
            </a:extLst>
          </p:cNvPr>
          <p:cNvSpPr txBox="1"/>
          <p:nvPr/>
        </p:nvSpPr>
        <p:spPr>
          <a:xfrm>
            <a:off x="18383204" y="30470629"/>
            <a:ext cx="14061514" cy="1477328"/>
          </a:xfrm>
          <a:prstGeom prst="rect">
            <a:avLst/>
          </a:prstGeom>
          <a:noFill/>
        </p:spPr>
        <p:txBody>
          <a:bodyPr wrap="square" rtlCol="0">
            <a:spAutoFit/>
          </a:bodyPr>
          <a:lstStyle/>
          <a:p>
            <a:r>
              <a:rPr lang="en-US" sz="3600" b="1" kern="100" dirty="0">
                <a:effectLst/>
                <a:latin typeface="Calibri" panose="020F0502020204030204" pitchFamily="34" charset="0"/>
                <a:ea typeface="Calibri" panose="020F0502020204030204" pitchFamily="34" charset="0"/>
                <a:cs typeface="Times New Roman" panose="02020603050405020304" pitchFamily="18" charset="0"/>
              </a:rPr>
              <a:t>Table 2. Correlations between intermediate type in MEQ at first appointment and 3 months later</a:t>
            </a:r>
            <a:endParaRPr lang="en-GR" sz="3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R" dirty="0"/>
          </a:p>
        </p:txBody>
      </p:sp>
      <p:sp>
        <p:nvSpPr>
          <p:cNvPr id="12" name="TextBox 11">
            <a:extLst>
              <a:ext uri="{FF2B5EF4-FFF2-40B4-BE49-F238E27FC236}">
                <a16:creationId xmlns:a16="http://schemas.microsoft.com/office/drawing/2014/main" id="{F3DD8467-3A42-7924-F028-B4A4BAA91B0C}"/>
              </a:ext>
            </a:extLst>
          </p:cNvPr>
          <p:cNvSpPr txBox="1"/>
          <p:nvPr/>
        </p:nvSpPr>
        <p:spPr>
          <a:xfrm>
            <a:off x="18410340" y="25528993"/>
            <a:ext cx="13173579" cy="3139321"/>
          </a:xfrm>
          <a:prstGeom prst="rect">
            <a:avLst/>
          </a:prstGeom>
          <a:noFill/>
        </p:spPr>
        <p:txBody>
          <a:bodyPr wrap="square" rtlCol="0">
            <a:spAutoFit/>
          </a:bodyPr>
          <a:lstStyle/>
          <a:p>
            <a:r>
              <a:rPr lang="en-US" sz="36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In all groups, an amelioration in AHI was observed, in parallel with good compliance with the  treatment. </a:t>
            </a:r>
            <a:endParaRPr lang="el-GR" sz="36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endParaRPr lang="el-GR" sz="3600" b="1" kern="100" dirty="0">
              <a:solidFill>
                <a:srgbClr val="242424"/>
              </a:solidFill>
              <a:latin typeface="Calibri" panose="020F0502020204030204" pitchFamily="34" charset="0"/>
              <a:ea typeface="Calibri" panose="020F0502020204030204" pitchFamily="34" charset="0"/>
              <a:cs typeface="Calibri" panose="020F0502020204030204" pitchFamily="34" charset="0"/>
            </a:endParaRPr>
          </a:p>
          <a:p>
            <a:r>
              <a:rPr lang="en-US" sz="36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A statistically significant difference regarding ESS, HADS-A and FSS scales was noted in intermediate types at 3 months. </a:t>
            </a:r>
            <a:endParaRPr lang="en-GR" sz="3600" kern="100" dirty="0">
              <a:effectLst/>
              <a:latin typeface="Calibri" panose="020F0502020204030204" pitchFamily="34" charset="0"/>
              <a:ea typeface="Calibri" panose="020F0502020204030204" pitchFamily="34" charset="0"/>
              <a:cs typeface="Calibri" panose="020F0502020204030204" pitchFamily="34" charset="0"/>
            </a:endParaRPr>
          </a:p>
          <a:p>
            <a:endParaRPr lang="en-GR" dirty="0"/>
          </a:p>
        </p:txBody>
      </p:sp>
      <p:sp>
        <p:nvSpPr>
          <p:cNvPr id="2" name="TextBox 1">
            <a:extLst>
              <a:ext uri="{FF2B5EF4-FFF2-40B4-BE49-F238E27FC236}">
                <a16:creationId xmlns:a16="http://schemas.microsoft.com/office/drawing/2014/main" id="{386F2E29-1930-92B8-449F-69E3F501662E}"/>
              </a:ext>
            </a:extLst>
          </p:cNvPr>
          <p:cNvSpPr txBox="1"/>
          <p:nvPr/>
        </p:nvSpPr>
        <p:spPr>
          <a:xfrm>
            <a:off x="19477972" y="43126695"/>
            <a:ext cx="12166575" cy="2246769"/>
          </a:xfrm>
          <a:prstGeom prst="rect">
            <a:avLst/>
          </a:prstGeom>
          <a:noFill/>
        </p:spPr>
        <p:txBody>
          <a:bodyPr wrap="square" rtlCol="0">
            <a:spAutoFit/>
          </a:bodyPr>
          <a:lstStyle/>
          <a:p>
            <a:r>
              <a:rPr lang="en-GB" sz="2000" b="0" i="0" u="none" strike="noStrike" dirty="0">
                <a:solidFill>
                  <a:srgbClr val="212121"/>
                </a:solidFill>
                <a:effectLst/>
                <a:latin typeface="BlinkMacSystemFont"/>
              </a:rPr>
              <a:t>Sansom K, Reynolds A, Dhaliwal SS, Walsh J, Maddison K, Singh B, Eastwood P, McArdle N. </a:t>
            </a:r>
            <a:r>
              <a:rPr lang="en-GB" sz="2000" b="1" i="0" u="none" strike="noStrike" dirty="0">
                <a:solidFill>
                  <a:srgbClr val="212121"/>
                </a:solidFill>
                <a:effectLst/>
                <a:latin typeface="BlinkMacSystemFont"/>
              </a:rPr>
              <a:t>Cross-sectional interrelationships between chronotype, obstructive sleep </a:t>
            </a:r>
            <a:r>
              <a:rPr lang="en-GB" sz="2000" b="1" i="0" u="none" strike="noStrike" dirty="0" err="1">
                <a:solidFill>
                  <a:srgbClr val="212121"/>
                </a:solidFill>
                <a:effectLst/>
                <a:latin typeface="BlinkMacSystemFont"/>
              </a:rPr>
              <a:t>apnea</a:t>
            </a:r>
            <a:r>
              <a:rPr lang="en-GB" sz="2000" b="1" i="0" u="none" strike="noStrike" dirty="0">
                <a:solidFill>
                  <a:srgbClr val="212121"/>
                </a:solidFill>
                <a:effectLst/>
                <a:latin typeface="BlinkMacSystemFont"/>
              </a:rPr>
              <a:t> and blood pressure in a middle-aged community cohort</a:t>
            </a:r>
            <a:r>
              <a:rPr lang="en-GB" sz="2000" b="0" i="0" u="none" strike="noStrike" dirty="0">
                <a:solidFill>
                  <a:srgbClr val="212121"/>
                </a:solidFill>
                <a:effectLst/>
                <a:latin typeface="BlinkMacSystemFont"/>
              </a:rPr>
              <a:t>. J Sleep Res. 2023 Jun;32(3):e13778. </a:t>
            </a:r>
            <a:r>
              <a:rPr lang="en-GB" sz="2000" b="0" i="0" u="none" strike="noStrike" dirty="0" err="1">
                <a:solidFill>
                  <a:srgbClr val="212121"/>
                </a:solidFill>
                <a:effectLst/>
                <a:latin typeface="BlinkMacSystemFont"/>
              </a:rPr>
              <a:t>doi</a:t>
            </a:r>
            <a:r>
              <a:rPr lang="en-GB" sz="2000" b="0" i="0" u="none" strike="noStrike" dirty="0">
                <a:solidFill>
                  <a:srgbClr val="212121"/>
                </a:solidFill>
                <a:effectLst/>
                <a:latin typeface="BlinkMacSystemFont"/>
              </a:rPr>
              <a:t>: 10.1111/jsr.13778. </a:t>
            </a:r>
            <a:r>
              <a:rPr lang="en-GB" sz="2000" b="0" i="0" u="none" strike="noStrike" dirty="0" err="1">
                <a:solidFill>
                  <a:srgbClr val="212121"/>
                </a:solidFill>
                <a:effectLst/>
                <a:latin typeface="BlinkMacSystemFont"/>
              </a:rPr>
              <a:t>Epub</a:t>
            </a:r>
            <a:r>
              <a:rPr lang="en-GB" sz="2000" b="0" i="0" u="none" strike="noStrike" dirty="0">
                <a:solidFill>
                  <a:srgbClr val="212121"/>
                </a:solidFill>
                <a:effectLst/>
                <a:latin typeface="BlinkMacSystemFont"/>
              </a:rPr>
              <a:t> 2022 Nov 4. PMID: 36330799.</a:t>
            </a:r>
            <a:endParaRPr lang="el-GR" sz="2000" b="0" i="0" u="none" strike="noStrike" dirty="0">
              <a:solidFill>
                <a:srgbClr val="212121"/>
              </a:solidFill>
              <a:effectLst/>
              <a:latin typeface="BlinkMacSystemFont"/>
            </a:endParaRPr>
          </a:p>
          <a:p>
            <a:endParaRPr lang="el-GR" sz="2000" dirty="0">
              <a:solidFill>
                <a:srgbClr val="212121"/>
              </a:solidFill>
              <a:latin typeface="BlinkMacSystemFont"/>
            </a:endParaRPr>
          </a:p>
          <a:p>
            <a:r>
              <a:rPr lang="en-GB" sz="2000" b="0" i="0" u="none" strike="noStrike" dirty="0" err="1">
                <a:solidFill>
                  <a:srgbClr val="212121"/>
                </a:solidFill>
                <a:effectLst/>
                <a:latin typeface="BlinkMacSystemFont"/>
              </a:rPr>
              <a:t>Montaruli</a:t>
            </a:r>
            <a:r>
              <a:rPr lang="en-GB" sz="2000" b="0" i="0" u="none" strike="noStrike" dirty="0">
                <a:solidFill>
                  <a:srgbClr val="212121"/>
                </a:solidFill>
                <a:effectLst/>
                <a:latin typeface="BlinkMacSystemFont"/>
              </a:rPr>
              <a:t> A, Castelli L, </a:t>
            </a:r>
            <a:r>
              <a:rPr lang="en-GB" sz="2000" b="0" i="0" u="none" strike="noStrike" dirty="0" err="1">
                <a:solidFill>
                  <a:srgbClr val="212121"/>
                </a:solidFill>
                <a:effectLst/>
                <a:latin typeface="BlinkMacSystemFont"/>
              </a:rPr>
              <a:t>Mulè</a:t>
            </a:r>
            <a:r>
              <a:rPr lang="en-GB" sz="2000" b="0" i="0" u="none" strike="noStrike" dirty="0">
                <a:solidFill>
                  <a:srgbClr val="212121"/>
                </a:solidFill>
                <a:effectLst/>
                <a:latin typeface="BlinkMacSystemFont"/>
              </a:rPr>
              <a:t> A, </a:t>
            </a:r>
            <a:r>
              <a:rPr lang="en-GB" sz="2000" b="0" i="0" u="none" strike="noStrike" dirty="0" err="1">
                <a:solidFill>
                  <a:srgbClr val="212121"/>
                </a:solidFill>
                <a:effectLst/>
                <a:latin typeface="BlinkMacSystemFont"/>
              </a:rPr>
              <a:t>Scurati</a:t>
            </a:r>
            <a:r>
              <a:rPr lang="en-GB" sz="2000" b="0" i="0" u="none" strike="noStrike" dirty="0">
                <a:solidFill>
                  <a:srgbClr val="212121"/>
                </a:solidFill>
                <a:effectLst/>
                <a:latin typeface="BlinkMacSystemFont"/>
              </a:rPr>
              <a:t> R, Esposito F, Galasso L, </a:t>
            </a:r>
            <a:r>
              <a:rPr lang="en-GB" sz="2000" b="0" i="0" u="none" strike="noStrike" dirty="0" err="1">
                <a:solidFill>
                  <a:srgbClr val="212121"/>
                </a:solidFill>
                <a:effectLst/>
                <a:latin typeface="BlinkMacSystemFont"/>
              </a:rPr>
              <a:t>Roveda</a:t>
            </a:r>
            <a:r>
              <a:rPr lang="en-GB" sz="2000" b="0" i="0" u="none" strike="noStrike" dirty="0">
                <a:solidFill>
                  <a:srgbClr val="212121"/>
                </a:solidFill>
                <a:effectLst/>
                <a:latin typeface="BlinkMacSystemFont"/>
              </a:rPr>
              <a:t> E. </a:t>
            </a:r>
            <a:r>
              <a:rPr lang="en-GB" sz="2000" b="1" i="0" u="none" strike="noStrike" dirty="0">
                <a:solidFill>
                  <a:srgbClr val="212121"/>
                </a:solidFill>
                <a:effectLst/>
                <a:latin typeface="BlinkMacSystemFont"/>
              </a:rPr>
              <a:t>Biological Rhythm and Chronotype: New Perspectives in Health</a:t>
            </a:r>
            <a:r>
              <a:rPr lang="en-GB" sz="2000" b="0" i="0" u="none" strike="noStrike" dirty="0">
                <a:solidFill>
                  <a:srgbClr val="212121"/>
                </a:solidFill>
                <a:effectLst/>
                <a:latin typeface="BlinkMacSystemFont"/>
              </a:rPr>
              <a:t>. Biomolecules. 2021 Mar 24;11(4):487. </a:t>
            </a:r>
            <a:r>
              <a:rPr lang="en-GB" sz="2000" b="0" i="0" u="none" strike="noStrike" dirty="0" err="1">
                <a:solidFill>
                  <a:srgbClr val="212121"/>
                </a:solidFill>
                <a:effectLst/>
                <a:latin typeface="BlinkMacSystemFont"/>
              </a:rPr>
              <a:t>doi</a:t>
            </a:r>
            <a:r>
              <a:rPr lang="en-GB" sz="2000" b="0" i="0" u="none" strike="noStrike" dirty="0">
                <a:solidFill>
                  <a:srgbClr val="212121"/>
                </a:solidFill>
                <a:effectLst/>
                <a:latin typeface="BlinkMacSystemFont"/>
              </a:rPr>
              <a:t>: 10.3390/biom11040487. PMID: 33804974; PMCID: PMC8063933.</a:t>
            </a:r>
            <a:endParaRPr lang="el-GR" sz="2000" dirty="0">
              <a:solidFill>
                <a:srgbClr val="212121"/>
              </a:solidFill>
              <a:latin typeface="BlinkMacSystemFont"/>
            </a:endParaRPr>
          </a:p>
        </p:txBody>
      </p:sp>
    </p:spTree>
    <p:extLst>
      <p:ext uri="{BB962C8B-B14F-4D97-AF65-F5344CB8AC3E}">
        <p14:creationId xmlns:p14="http://schemas.microsoft.com/office/powerpoint/2010/main" val="51701472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ema de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224</TotalTime>
  <Words>974</Words>
  <Application>Microsoft Macintosh PowerPoint</Application>
  <PresentationFormat>Custom</PresentationFormat>
  <Paragraphs>135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-webkit-standard</vt:lpstr>
      <vt:lpstr>Arial</vt:lpstr>
      <vt:lpstr>BlinkMacSystemFont</vt:lpstr>
      <vt:lpstr>Calibri</vt:lpstr>
      <vt:lpstr>Tema de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Katarina Gluic</dc:creator>
  <cp:lastModifiedBy>Vassilis Vlahakos</cp:lastModifiedBy>
  <cp:revision>19</cp:revision>
  <dcterms:created xsi:type="dcterms:W3CDTF">2024-07-09T07:29:43Z</dcterms:created>
  <dcterms:modified xsi:type="dcterms:W3CDTF">2024-09-09T16:17:07Z</dcterms:modified>
</cp:coreProperties>
</file>